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422" r:id="rId2"/>
    <p:sldId id="1141" r:id="rId3"/>
    <p:sldId id="1252" r:id="rId4"/>
    <p:sldId id="976" r:id="rId5"/>
    <p:sldId id="1261" r:id="rId6"/>
    <p:sldId id="1253" r:id="rId7"/>
    <p:sldId id="1262" r:id="rId8"/>
    <p:sldId id="1254" r:id="rId9"/>
    <p:sldId id="1263" r:id="rId10"/>
    <p:sldId id="1264" r:id="rId11"/>
    <p:sldId id="1265" r:id="rId12"/>
    <p:sldId id="1266" r:id="rId13"/>
    <p:sldId id="1255" r:id="rId14"/>
    <p:sldId id="1256" r:id="rId15"/>
    <p:sldId id="1267" r:id="rId16"/>
    <p:sldId id="1269" r:id="rId17"/>
    <p:sldId id="1268" r:id="rId18"/>
    <p:sldId id="1257" r:id="rId19"/>
    <p:sldId id="1271" r:id="rId20"/>
    <p:sldId id="1258" r:id="rId21"/>
    <p:sldId id="1270" r:id="rId22"/>
    <p:sldId id="1272" r:id="rId23"/>
    <p:sldId id="1260" r:id="rId24"/>
    <p:sldId id="1275" r:id="rId25"/>
    <p:sldId id="1276" r:id="rId26"/>
    <p:sldId id="1259" r:id="rId27"/>
    <p:sldId id="1273" r:id="rId28"/>
    <p:sldId id="1274" r:id="rId29"/>
    <p:sldId id="1278" r:id="rId30"/>
    <p:sldId id="1277" r:id="rId31"/>
    <p:sldId id="1202" r:id="rId32"/>
    <p:sldId id="1203" r:id="rId33"/>
    <p:sldId id="1204" r:id="rId34"/>
    <p:sldId id="1205" r:id="rId35"/>
    <p:sldId id="1207" r:id="rId36"/>
    <p:sldId id="1206" r:id="rId37"/>
    <p:sldId id="1209" r:id="rId38"/>
    <p:sldId id="1210" r:id="rId39"/>
    <p:sldId id="1211" r:id="rId40"/>
    <p:sldId id="1212" r:id="rId41"/>
    <p:sldId id="1213" r:id="rId42"/>
    <p:sldId id="1214" r:id="rId43"/>
    <p:sldId id="1215" r:id="rId44"/>
    <p:sldId id="1216" r:id="rId45"/>
    <p:sldId id="1208" r:id="rId46"/>
    <p:sldId id="1217" r:id="rId47"/>
    <p:sldId id="1218" r:id="rId48"/>
    <p:sldId id="1219" r:id="rId49"/>
    <p:sldId id="1220" r:id="rId50"/>
    <p:sldId id="1221" r:id="rId51"/>
    <p:sldId id="1222" r:id="rId52"/>
    <p:sldId id="1223" r:id="rId53"/>
    <p:sldId id="1224" r:id="rId54"/>
    <p:sldId id="1225" r:id="rId55"/>
    <p:sldId id="1227" r:id="rId56"/>
    <p:sldId id="1228" r:id="rId57"/>
    <p:sldId id="1231" r:id="rId58"/>
    <p:sldId id="1235" r:id="rId59"/>
    <p:sldId id="1237" r:id="rId60"/>
    <p:sldId id="1238" r:id="rId61"/>
    <p:sldId id="1230" r:id="rId62"/>
    <p:sldId id="1232" r:id="rId63"/>
    <p:sldId id="1234" r:id="rId64"/>
    <p:sldId id="1229" r:id="rId65"/>
    <p:sldId id="1239" r:id="rId66"/>
    <p:sldId id="1236" r:id="rId67"/>
    <p:sldId id="1240" r:id="rId68"/>
    <p:sldId id="1242" r:id="rId69"/>
    <p:sldId id="1241" r:id="rId70"/>
    <p:sldId id="1243" r:id="rId71"/>
    <p:sldId id="1244" r:id="rId72"/>
    <p:sldId id="1246" r:id="rId73"/>
    <p:sldId id="1247" r:id="rId74"/>
    <p:sldId id="1245" r:id="rId75"/>
    <p:sldId id="1142" r:id="rId76"/>
    <p:sldId id="1248" r:id="rId77"/>
    <p:sldId id="1249" r:id="rId78"/>
    <p:sldId id="1250" r:id="rId79"/>
    <p:sldId id="1251" r:id="rId80"/>
    <p:sldId id="1201" r:id="rId81"/>
    <p:sldId id="259" r:id="rId82"/>
  </p:sldIdLst>
  <p:sldSz cx="36576000" cy="20574000"/>
  <p:notesSz cx="6858000" cy="9144000"/>
  <p:custDataLst>
    <p:tags r:id="rId85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6" autoAdjust="0"/>
    <p:restoredTop sz="88535" autoAdjust="0"/>
  </p:normalViewPr>
  <p:slideViewPr>
    <p:cSldViewPr snapToGrid="0" snapToObjects="1" showGuides="1">
      <p:cViewPr varScale="1">
        <p:scale>
          <a:sx n="48" d="100"/>
          <a:sy n="48" d="100"/>
        </p:scale>
        <p:origin x="72" y="120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52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78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85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5" y="19154775"/>
            <a:ext cx="1325659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r>
              <a:rPr lang="en-US" dirty="0"/>
              <a:t>	</a:t>
            </a:r>
            <a:r>
              <a:rPr lang="en-US" b="1" i="1" dirty="0"/>
              <a:t> Hui Xue, NHLBI, NIH, 2021</a:t>
            </a:r>
            <a:endParaRPr lang="en-US" dirty="0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11169378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r>
              <a:rPr lang="en-US" dirty="0"/>
              <a:t>	</a:t>
            </a:r>
            <a:r>
              <a:rPr lang="en-US" b="1" i="1" dirty="0"/>
              <a:t>Hui Xue, NHLBI, NIH, 2021</a:t>
            </a:r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ui.xue@nih.go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370.png"/><Relationship Id="rId3" Type="http://schemas.openxmlformats.org/officeDocument/2006/relationships/image" Target="../media/image270.png"/><Relationship Id="rId7" Type="http://schemas.openxmlformats.org/officeDocument/2006/relationships/image" Target="../media/image310.png"/><Relationship Id="rId12" Type="http://schemas.openxmlformats.org/officeDocument/2006/relationships/image" Target="../media/image360.png"/><Relationship Id="rId2" Type="http://schemas.openxmlformats.org/officeDocument/2006/relationships/image" Target="../media/image260.png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image" Target="../media/image350.png"/><Relationship Id="rId5" Type="http://schemas.openxmlformats.org/officeDocument/2006/relationships/image" Target="../media/image290.png"/><Relationship Id="rId15" Type="http://schemas.openxmlformats.org/officeDocument/2006/relationships/image" Target="../media/image390.png"/><Relationship Id="rId10" Type="http://schemas.openxmlformats.org/officeDocument/2006/relationships/image" Target="../media/image340.png"/><Relationship Id="rId4" Type="http://schemas.openxmlformats.org/officeDocument/2006/relationships/image" Target="../media/image280.png"/><Relationship Id="rId9" Type="http://schemas.openxmlformats.org/officeDocument/2006/relationships/image" Target="../media/image330.png"/><Relationship Id="rId14" Type="http://schemas.openxmlformats.org/officeDocument/2006/relationships/image" Target="../media/image3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56.jpeg"/><Relationship Id="rId7" Type="http://schemas.openxmlformats.org/officeDocument/2006/relationships/image" Target="../media/image5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microsoft.com/office/2007/relationships/hdphoto" Target="../media/hdphoto4.wdp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perswithcode.com/sota/image-classification-on-imagenet?metric=Top%205%20Accuracy" TargetMode="External"/><Relationship Id="rId5" Type="http://schemas.openxmlformats.org/officeDocument/2006/relationships/hyperlink" Target="https://www.kaggle.com/c/imagenet-object-localization-challenge/overview/description" TargetMode="External"/><Relationship Id="rId4" Type="http://schemas.openxmlformats.org/officeDocument/2006/relationships/hyperlink" Target="https://image-net.org/challenges/LSVRC/index.php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7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107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r>
              <a:rPr lang="en-US" sz="8000" i="1" dirty="0">
                <a:cs typeface="Arial"/>
                <a:hlinkClick r:id="rId3"/>
              </a:rPr>
              <a:t>hui.xue@nih.gov</a:t>
            </a:r>
            <a:endParaRPr lang="en-US" sz="8000" i="1" dirty="0">
              <a:cs typeface="Arial"/>
            </a:endParaRPr>
          </a:p>
          <a:p>
            <a:pPr algn="ctr"/>
            <a:endParaRPr lang="en-US" sz="8000" i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F8C058-A7EA-45B7-98C4-FFB8F326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297" y="8952522"/>
            <a:ext cx="16060784" cy="86381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 err="1"/>
              <a:t>GoogLeNet</a:t>
            </a:r>
            <a:r>
              <a:rPr lang="en-US" altLang="zh-CN" sz="13800" dirty="0"/>
              <a:t>, 2014</a:t>
            </a:r>
            <a:endParaRPr lang="en-US" sz="13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5ADCD5-3F7E-499A-A026-8836DE4702CA}"/>
              </a:ext>
            </a:extLst>
          </p:cNvPr>
          <p:cNvGrpSpPr/>
          <p:nvPr/>
        </p:nvGrpSpPr>
        <p:grpSpPr>
          <a:xfrm>
            <a:off x="7902893" y="3962957"/>
            <a:ext cx="18497142" cy="4371146"/>
            <a:chOff x="3004321" y="3819265"/>
            <a:chExt cx="30110022" cy="83263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3C8520-893B-42EA-8FD7-5019DED22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3569868" y="-6746282"/>
              <a:ext cx="8326347" cy="2945744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FBA79F-B07A-4112-A5BC-502F0AA26985}"/>
                </a:ext>
              </a:extLst>
            </p:cNvPr>
            <p:cNvSpPr/>
            <p:nvPr/>
          </p:nvSpPr>
          <p:spPr bwMode="auto">
            <a:xfrm>
              <a:off x="30540960" y="10097589"/>
              <a:ext cx="2573383" cy="1754326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3200" dirty="0">
                  <a:latin typeface="Arial"/>
                </a:rPr>
                <a:t>loss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716B9B3-8C06-4606-AD21-96D0E073FCC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6200000" flipH="1">
              <a:off x="30143858" y="8413795"/>
              <a:ext cx="2969172" cy="398415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BE6CE3A-14D1-40A6-86EB-60D146000006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26256343" y="9490165"/>
              <a:ext cx="4284617" cy="1484587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82F04D89-1BEC-46FB-ABFC-A8B304EFD40B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19902245" y="10395406"/>
              <a:ext cx="11015578" cy="1199594"/>
            </a:xfrm>
            <a:prstGeom prst="curvedConnector4">
              <a:avLst>
                <a:gd name="adj1" fmla="val 48289"/>
                <a:gd name="adj2" fmla="val 119056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1C67C1A-04D5-4909-AF18-A49B4F096D82}"/>
              </a:ext>
            </a:extLst>
          </p:cNvPr>
          <p:cNvSpPr/>
          <p:nvPr/>
        </p:nvSpPr>
        <p:spPr bwMode="auto">
          <a:xfrm>
            <a:off x="11012064" y="5241736"/>
            <a:ext cx="1789535" cy="2289403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3BA9E-CF70-454E-A797-8BDFA2F97FEE}"/>
              </a:ext>
            </a:extLst>
          </p:cNvPr>
          <p:cNvSpPr txBox="1"/>
          <p:nvPr/>
        </p:nvSpPr>
        <p:spPr>
          <a:xfrm>
            <a:off x="2455817" y="8490857"/>
            <a:ext cx="996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Inception module: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E77801-1F44-4088-BE7E-08F192BD5D02}"/>
              </a:ext>
            </a:extLst>
          </p:cNvPr>
          <p:cNvSpPr txBox="1"/>
          <p:nvPr/>
        </p:nvSpPr>
        <p:spPr>
          <a:xfrm>
            <a:off x="15728940" y="16051009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414F53-542C-4782-AB82-8E16BF368D61}"/>
              </a:ext>
            </a:extLst>
          </p:cNvPr>
          <p:cNvSpPr txBox="1"/>
          <p:nvPr/>
        </p:nvSpPr>
        <p:spPr>
          <a:xfrm>
            <a:off x="15030076" y="8253896"/>
            <a:ext cx="7450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(128+192+96+64) x28x28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1AF868-EAF8-4619-B325-9B5E5AD0E4B1}"/>
              </a:ext>
            </a:extLst>
          </p:cNvPr>
          <p:cNvSpPr txBox="1"/>
          <p:nvPr/>
        </p:nvSpPr>
        <p:spPr>
          <a:xfrm>
            <a:off x="23179769" y="12917646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3843A1-0AB3-4B70-9F29-7DFDC8A7A6F4}"/>
              </a:ext>
            </a:extLst>
          </p:cNvPr>
          <p:cNvSpPr txBox="1"/>
          <p:nvPr/>
        </p:nvSpPr>
        <p:spPr>
          <a:xfrm>
            <a:off x="20841517" y="10603313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64x28x28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BD7C01-EEB7-4594-9EC4-FCAEFCC8017E}"/>
              </a:ext>
            </a:extLst>
          </p:cNvPr>
          <p:cNvSpPr txBox="1"/>
          <p:nvPr/>
        </p:nvSpPr>
        <p:spPr>
          <a:xfrm>
            <a:off x="13830300" y="13062231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64x28x28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CC4FB2-A85D-4905-9886-7FE48B04D335}"/>
              </a:ext>
            </a:extLst>
          </p:cNvPr>
          <p:cNvSpPr txBox="1"/>
          <p:nvPr/>
        </p:nvSpPr>
        <p:spPr>
          <a:xfrm>
            <a:off x="17670780" y="13057189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64x28x28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CA0D0B-FF2B-492C-8114-9C4690295251}"/>
              </a:ext>
            </a:extLst>
          </p:cNvPr>
          <p:cNvSpPr txBox="1"/>
          <p:nvPr/>
        </p:nvSpPr>
        <p:spPr>
          <a:xfrm>
            <a:off x="16142425" y="11071285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96x28x28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ABD7A7-5CE5-4B58-A41F-7B88C6C13C67}"/>
              </a:ext>
            </a:extLst>
          </p:cNvPr>
          <p:cNvSpPr txBox="1"/>
          <p:nvPr/>
        </p:nvSpPr>
        <p:spPr>
          <a:xfrm>
            <a:off x="13830300" y="11042915"/>
            <a:ext cx="2001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192x28x28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3B7DD0-F377-4242-A33F-41C51B7F66DC}"/>
              </a:ext>
            </a:extLst>
          </p:cNvPr>
          <p:cNvSpPr txBox="1"/>
          <p:nvPr/>
        </p:nvSpPr>
        <p:spPr>
          <a:xfrm>
            <a:off x="9522822" y="11311199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128x28x28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DD1781-5C7F-4D77-BB99-0A082520F2F7}"/>
              </a:ext>
            </a:extLst>
          </p:cNvPr>
          <p:cNvSpPr txBox="1"/>
          <p:nvPr/>
        </p:nvSpPr>
        <p:spPr>
          <a:xfrm>
            <a:off x="16068946" y="9368087"/>
            <a:ext cx="9761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Concatenate along channel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526FC5-280F-4EE1-B36B-EDCA772FF564}"/>
              </a:ext>
            </a:extLst>
          </p:cNvPr>
          <p:cNvSpPr txBox="1"/>
          <p:nvPr/>
        </p:nvSpPr>
        <p:spPr>
          <a:xfrm>
            <a:off x="26883360" y="9509760"/>
            <a:ext cx="893499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Instead of having a single pass, having multiple passes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1x1 conv to reduce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Concatenate along channels</a:t>
            </a:r>
          </a:p>
        </p:txBody>
      </p:sp>
    </p:spTree>
    <p:extLst>
      <p:ext uri="{BB962C8B-B14F-4D97-AF65-F5344CB8AC3E}">
        <p14:creationId xmlns:p14="http://schemas.microsoft.com/office/powerpoint/2010/main" val="1676895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F8C058-A7EA-45B7-98C4-FFB8F326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033" y="10071333"/>
            <a:ext cx="16060784" cy="86381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Google Inception net, 2014</a:t>
            </a:r>
            <a:endParaRPr lang="en-US" sz="13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5ADCD5-3F7E-499A-A026-8836DE4702CA}"/>
              </a:ext>
            </a:extLst>
          </p:cNvPr>
          <p:cNvGrpSpPr/>
          <p:nvPr/>
        </p:nvGrpSpPr>
        <p:grpSpPr>
          <a:xfrm>
            <a:off x="7902893" y="3962957"/>
            <a:ext cx="18497142" cy="4371146"/>
            <a:chOff x="3004321" y="3819265"/>
            <a:chExt cx="30110022" cy="83263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3C8520-893B-42EA-8FD7-5019DED22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3569868" y="-6746282"/>
              <a:ext cx="8326347" cy="2945744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FBA79F-B07A-4112-A5BC-502F0AA26985}"/>
                </a:ext>
              </a:extLst>
            </p:cNvPr>
            <p:cNvSpPr/>
            <p:nvPr/>
          </p:nvSpPr>
          <p:spPr bwMode="auto">
            <a:xfrm>
              <a:off x="30540960" y="10097589"/>
              <a:ext cx="2573383" cy="1754326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3200" dirty="0">
                  <a:latin typeface="Arial"/>
                </a:rPr>
                <a:t>loss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716B9B3-8C06-4606-AD21-96D0E073FCC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6200000" flipH="1">
              <a:off x="30143858" y="8413795"/>
              <a:ext cx="2969172" cy="398415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BE6CE3A-14D1-40A6-86EB-60D146000006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26256343" y="9490165"/>
              <a:ext cx="4284617" cy="1484587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82F04D89-1BEC-46FB-ABFC-A8B304EFD40B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19902245" y="10395406"/>
              <a:ext cx="11015578" cy="1199594"/>
            </a:xfrm>
            <a:prstGeom prst="curvedConnector4">
              <a:avLst>
                <a:gd name="adj1" fmla="val 48289"/>
                <a:gd name="adj2" fmla="val 119056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1C67C1A-04D5-4909-AF18-A49B4F096D82}"/>
              </a:ext>
            </a:extLst>
          </p:cNvPr>
          <p:cNvSpPr/>
          <p:nvPr/>
        </p:nvSpPr>
        <p:spPr bwMode="auto">
          <a:xfrm rot="21189114">
            <a:off x="11318464" y="3198478"/>
            <a:ext cx="13043461" cy="5866065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3BA9E-CF70-454E-A797-8BDFA2F97FEE}"/>
              </a:ext>
            </a:extLst>
          </p:cNvPr>
          <p:cNvSpPr txBox="1"/>
          <p:nvPr/>
        </p:nvSpPr>
        <p:spPr>
          <a:xfrm>
            <a:off x="2103120" y="9414187"/>
            <a:ext cx="9966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several inception modules with different number of output channels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E77801-1F44-4088-BE7E-08F192BD5D02}"/>
              </a:ext>
            </a:extLst>
          </p:cNvPr>
          <p:cNvSpPr txBox="1"/>
          <p:nvPr/>
        </p:nvSpPr>
        <p:spPr>
          <a:xfrm>
            <a:off x="16401676" y="17169820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1AF868-EAF8-4619-B325-9B5E5AD0E4B1}"/>
              </a:ext>
            </a:extLst>
          </p:cNvPr>
          <p:cNvSpPr txBox="1"/>
          <p:nvPr/>
        </p:nvSpPr>
        <p:spPr>
          <a:xfrm>
            <a:off x="23852505" y="14036457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3843A1-0AB3-4B70-9F29-7DFDC8A7A6F4}"/>
              </a:ext>
            </a:extLst>
          </p:cNvPr>
          <p:cNvSpPr txBox="1"/>
          <p:nvPr/>
        </p:nvSpPr>
        <p:spPr>
          <a:xfrm>
            <a:off x="21514253" y="11722124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64x28x28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BD7C01-EEB7-4594-9EC4-FCAEFCC8017E}"/>
              </a:ext>
            </a:extLst>
          </p:cNvPr>
          <p:cNvSpPr txBox="1"/>
          <p:nvPr/>
        </p:nvSpPr>
        <p:spPr>
          <a:xfrm>
            <a:off x="14503036" y="14181042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64x28x28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CC4FB2-A85D-4905-9886-7FE48B04D335}"/>
              </a:ext>
            </a:extLst>
          </p:cNvPr>
          <p:cNvSpPr txBox="1"/>
          <p:nvPr/>
        </p:nvSpPr>
        <p:spPr>
          <a:xfrm>
            <a:off x="18343516" y="14176000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64x28x28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CA0D0B-FF2B-492C-8114-9C4690295251}"/>
              </a:ext>
            </a:extLst>
          </p:cNvPr>
          <p:cNvSpPr txBox="1"/>
          <p:nvPr/>
        </p:nvSpPr>
        <p:spPr>
          <a:xfrm>
            <a:off x="16815161" y="12190096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96x28x28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ABD7A7-5CE5-4B58-A41F-7B88C6C13C67}"/>
              </a:ext>
            </a:extLst>
          </p:cNvPr>
          <p:cNvSpPr txBox="1"/>
          <p:nvPr/>
        </p:nvSpPr>
        <p:spPr>
          <a:xfrm>
            <a:off x="14503036" y="12161726"/>
            <a:ext cx="2001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192x28x28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3B7DD0-F377-4242-A33F-41C51B7F66DC}"/>
              </a:ext>
            </a:extLst>
          </p:cNvPr>
          <p:cNvSpPr txBox="1"/>
          <p:nvPr/>
        </p:nvSpPr>
        <p:spPr>
          <a:xfrm>
            <a:off x="10195558" y="12430010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128x28x28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DD1781-5C7F-4D77-BB99-0A082520F2F7}"/>
              </a:ext>
            </a:extLst>
          </p:cNvPr>
          <p:cNvSpPr txBox="1"/>
          <p:nvPr/>
        </p:nvSpPr>
        <p:spPr>
          <a:xfrm>
            <a:off x="16741682" y="10486898"/>
            <a:ext cx="9761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Concatenate along channel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526FC5-280F-4EE1-B36B-EDCA772FF564}"/>
              </a:ext>
            </a:extLst>
          </p:cNvPr>
          <p:cNvSpPr txBox="1"/>
          <p:nvPr/>
        </p:nvSpPr>
        <p:spPr>
          <a:xfrm>
            <a:off x="26883360" y="9509760"/>
            <a:ext cx="893499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Instead of having a single pass, having multiple passes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1x1 conv to reduce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Concatenate along channels</a:t>
            </a:r>
          </a:p>
        </p:txBody>
      </p:sp>
    </p:spTree>
    <p:extLst>
      <p:ext uri="{BB962C8B-B14F-4D97-AF65-F5344CB8AC3E}">
        <p14:creationId xmlns:p14="http://schemas.microsoft.com/office/powerpoint/2010/main" val="276134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Google Inception net, 2014</a:t>
            </a:r>
            <a:endParaRPr lang="en-US" sz="13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5ADCD5-3F7E-499A-A026-8836DE4702CA}"/>
              </a:ext>
            </a:extLst>
          </p:cNvPr>
          <p:cNvGrpSpPr/>
          <p:nvPr/>
        </p:nvGrpSpPr>
        <p:grpSpPr>
          <a:xfrm>
            <a:off x="7902893" y="3962957"/>
            <a:ext cx="18497142" cy="4371146"/>
            <a:chOff x="3004321" y="3819265"/>
            <a:chExt cx="30110022" cy="83263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3C8520-893B-42EA-8FD7-5019DED22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3569868" y="-6746282"/>
              <a:ext cx="8326347" cy="2945744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FBA79F-B07A-4112-A5BC-502F0AA26985}"/>
                </a:ext>
              </a:extLst>
            </p:cNvPr>
            <p:cNvSpPr/>
            <p:nvPr/>
          </p:nvSpPr>
          <p:spPr bwMode="auto">
            <a:xfrm>
              <a:off x="30540960" y="10097589"/>
              <a:ext cx="2573383" cy="1754326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3200" dirty="0">
                  <a:latin typeface="Arial"/>
                </a:rPr>
                <a:t>loss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716B9B3-8C06-4606-AD21-96D0E073FCC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6200000" flipH="1">
              <a:off x="30143858" y="8413795"/>
              <a:ext cx="2969172" cy="398415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BE6CE3A-14D1-40A6-86EB-60D146000006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26256343" y="9490165"/>
              <a:ext cx="4284617" cy="1484587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82F04D89-1BEC-46FB-ABFC-A8B304EFD40B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19902245" y="10395406"/>
              <a:ext cx="11015578" cy="1199594"/>
            </a:xfrm>
            <a:prstGeom prst="curvedConnector4">
              <a:avLst>
                <a:gd name="adj1" fmla="val 48289"/>
                <a:gd name="adj2" fmla="val 119056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1C67C1A-04D5-4909-AF18-A49B4F096D82}"/>
              </a:ext>
            </a:extLst>
          </p:cNvPr>
          <p:cNvSpPr/>
          <p:nvPr/>
        </p:nvSpPr>
        <p:spPr bwMode="auto">
          <a:xfrm>
            <a:off x="23022947" y="4360278"/>
            <a:ext cx="3592421" cy="1863570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3BA9E-CF70-454E-A797-8BDFA2F97FEE}"/>
              </a:ext>
            </a:extLst>
          </p:cNvPr>
          <p:cNvSpPr txBox="1"/>
          <p:nvPr/>
        </p:nvSpPr>
        <p:spPr>
          <a:xfrm>
            <a:off x="2455817" y="8490857"/>
            <a:ext cx="996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phase: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E8E61-CC59-4BE7-BDDF-3E16D9E4A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394" y="9103042"/>
            <a:ext cx="3657600" cy="54768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241A0D-1437-4293-84ED-1B8A7DD6AFF7}"/>
              </a:ext>
            </a:extLst>
          </p:cNvPr>
          <p:cNvSpPr txBox="1"/>
          <p:nvPr/>
        </p:nvSpPr>
        <p:spPr>
          <a:xfrm>
            <a:off x="10384969" y="12496511"/>
            <a:ext cx="15453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Averaging pooling for every 2D feature map, </a:t>
            </a:r>
            <a:r>
              <a:rPr lang="en-US" sz="4000" dirty="0" err="1"/>
              <a:t>CxHxW</a:t>
            </a:r>
            <a:r>
              <a:rPr lang="en-US" sz="4000" dirty="0"/>
              <a:t> </a:t>
            </a:r>
            <a:r>
              <a:rPr lang="en-US" sz="4000" dirty="0">
                <a:sym typeface="Wingdings" panose="05000000000000000000" pitchFamily="2" charset="2"/>
              </a:rPr>
              <a:t> Cx1x1</a:t>
            </a:r>
          </a:p>
          <a:p>
            <a:endParaRPr lang="en-US" sz="4000" dirty="0"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CDECA7-B9F0-4F59-A0CE-F29D8FAB5D98}"/>
              </a:ext>
            </a:extLst>
          </p:cNvPr>
          <p:cNvSpPr/>
          <p:nvPr/>
        </p:nvSpPr>
        <p:spPr>
          <a:xfrm>
            <a:off x="13235795" y="14118252"/>
            <a:ext cx="975170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Avoid the expensive FC layer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Avoid flatten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19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Resnet, 2015</a:t>
            </a:r>
            <a:endParaRPr lang="en-US" sz="13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0E4FB-0D83-4F8B-94E9-88277CE6FF85}"/>
              </a:ext>
            </a:extLst>
          </p:cNvPr>
          <p:cNvSpPr txBox="1"/>
          <p:nvPr/>
        </p:nvSpPr>
        <p:spPr>
          <a:xfrm>
            <a:off x="2664823" y="4140926"/>
            <a:ext cx="24871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“Going deeper” improves performance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But getting harder to train (mitigated by </a:t>
            </a:r>
            <a:r>
              <a:rPr lang="en-US" dirty="0" err="1"/>
              <a:t>GoogLeNet</a:t>
            </a:r>
            <a:r>
              <a:rPr lang="en-US" dirty="0"/>
              <a:t>, not an ideal solution)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1444B-3259-4DD4-82AC-CC90D3AD8AF8}"/>
              </a:ext>
            </a:extLst>
          </p:cNvPr>
          <p:cNvSpPr/>
          <p:nvPr/>
        </p:nvSpPr>
        <p:spPr>
          <a:xfrm>
            <a:off x="2090584" y="18477412"/>
            <a:ext cx="11068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Deep Residual Learning for Image Recognition. https://arxiv.org/abs/1512.03385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4334D-802B-4B50-8BA4-568847E14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069" y="7443303"/>
            <a:ext cx="16799097" cy="94860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2CDF59-4D6C-4786-9BD0-F25A07237FB7}"/>
              </a:ext>
            </a:extLst>
          </p:cNvPr>
          <p:cNvSpPr txBox="1"/>
          <p:nvPr/>
        </p:nvSpPr>
        <p:spPr>
          <a:xfrm>
            <a:off x="28100740" y="10536072"/>
            <a:ext cx="64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this due to over-fitting?</a:t>
            </a:r>
          </a:p>
        </p:txBody>
      </p:sp>
    </p:spTree>
    <p:extLst>
      <p:ext uri="{BB962C8B-B14F-4D97-AF65-F5344CB8AC3E}">
        <p14:creationId xmlns:p14="http://schemas.microsoft.com/office/powerpoint/2010/main" val="3427946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 : residual connection</a:t>
            </a:r>
            <a:endParaRPr lang="en-US" sz="13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726C6-C01D-4DBE-B7AB-635F29CB334E}"/>
              </a:ext>
            </a:extLst>
          </p:cNvPr>
          <p:cNvSpPr/>
          <p:nvPr/>
        </p:nvSpPr>
        <p:spPr bwMode="auto">
          <a:xfrm>
            <a:off x="16753548" y="6298298"/>
            <a:ext cx="697270" cy="4413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9CC183-B3DC-404A-A44F-06529B85813A}"/>
              </a:ext>
            </a:extLst>
          </p:cNvPr>
          <p:cNvCxnSpPr>
            <a:cxnSpLocks/>
          </p:cNvCxnSpPr>
          <p:nvPr/>
        </p:nvCxnSpPr>
        <p:spPr>
          <a:xfrm>
            <a:off x="14499911" y="8505285"/>
            <a:ext cx="1305639" cy="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3249458-8902-4FD0-AE7F-D917E3C59127}"/>
              </a:ext>
            </a:extLst>
          </p:cNvPr>
          <p:cNvSpPr/>
          <p:nvPr/>
        </p:nvSpPr>
        <p:spPr bwMode="auto">
          <a:xfrm>
            <a:off x="15978155" y="6298320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CONV1</a:t>
            </a:r>
            <a:endParaRPr lang="en-US" sz="2800" dirty="0">
              <a:latin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FDA553-C10E-48F3-A341-648591A72096}"/>
              </a:ext>
            </a:extLst>
          </p:cNvPr>
          <p:cNvCxnSpPr>
            <a:cxnSpLocks/>
          </p:cNvCxnSpPr>
          <p:nvPr/>
        </p:nvCxnSpPr>
        <p:spPr>
          <a:xfrm>
            <a:off x="17546077" y="8505307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3610CE5-65F8-463A-95F0-7D64F515D0CE}"/>
              </a:ext>
            </a:extLst>
          </p:cNvPr>
          <p:cNvSpPr/>
          <p:nvPr/>
        </p:nvSpPr>
        <p:spPr bwMode="auto">
          <a:xfrm>
            <a:off x="18365870" y="6298298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CONV1</a:t>
            </a:r>
            <a:endParaRPr lang="en-US" sz="2800" dirty="0"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39E1FB-226D-47B3-92F4-55AD57FEEED8}"/>
              </a:ext>
            </a:extLst>
          </p:cNvPr>
          <p:cNvSpPr/>
          <p:nvPr/>
        </p:nvSpPr>
        <p:spPr bwMode="auto">
          <a:xfrm>
            <a:off x="22590398" y="6298298"/>
            <a:ext cx="697270" cy="4413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B6029E-6AA4-413D-A5F5-CCD32B197668}"/>
              </a:ext>
            </a:extLst>
          </p:cNvPr>
          <p:cNvCxnSpPr>
            <a:cxnSpLocks/>
          </p:cNvCxnSpPr>
          <p:nvPr/>
        </p:nvCxnSpPr>
        <p:spPr>
          <a:xfrm flipV="1">
            <a:off x="19201868" y="8494683"/>
            <a:ext cx="1174537" cy="1062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E7E5ED-52D2-4133-B966-835BE44AB807}"/>
              </a:ext>
            </a:extLst>
          </p:cNvPr>
          <p:cNvCxnSpPr>
            <a:cxnSpLocks/>
          </p:cNvCxnSpPr>
          <p:nvPr/>
        </p:nvCxnSpPr>
        <p:spPr>
          <a:xfrm flipV="1">
            <a:off x="21196936" y="8505285"/>
            <a:ext cx="1393462" cy="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BD7504-13F8-4E3C-9498-65172DAFA7AC}"/>
              </a:ext>
            </a:extLst>
          </p:cNvPr>
          <p:cNvCxnSpPr>
            <a:cxnSpLocks/>
          </p:cNvCxnSpPr>
          <p:nvPr/>
        </p:nvCxnSpPr>
        <p:spPr>
          <a:xfrm>
            <a:off x="23394680" y="8505285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Plus Sign 1">
            <a:extLst>
              <a:ext uri="{FF2B5EF4-FFF2-40B4-BE49-F238E27FC236}">
                <a16:creationId xmlns:a16="http://schemas.microsoft.com/office/drawing/2014/main" id="{D638F15B-63B3-48E4-A3A8-97581A545E04}"/>
              </a:ext>
            </a:extLst>
          </p:cNvPr>
          <p:cNvSpPr/>
          <p:nvPr/>
        </p:nvSpPr>
        <p:spPr bwMode="auto">
          <a:xfrm>
            <a:off x="20376405" y="8122394"/>
            <a:ext cx="713519" cy="744578"/>
          </a:xfrm>
          <a:prstGeom prst="mathPlus">
            <a:avLst/>
          </a:prstGeom>
          <a:solidFill>
            <a:srgbClr val="99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6DC6141-815F-44DF-98C1-90B1380EA0D6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5613748" y="8494683"/>
            <a:ext cx="5119417" cy="273595"/>
          </a:xfrm>
          <a:prstGeom prst="bentConnector4">
            <a:avLst>
              <a:gd name="adj1" fmla="val -11121"/>
              <a:gd name="adj2" fmla="val 1200528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EA1F7F-28A1-4818-9492-ACC996AEF7B8}"/>
                  </a:ext>
                </a:extLst>
              </p:cNvPr>
              <p:cNvSpPr txBox="1"/>
              <p:nvPr/>
            </p:nvSpPr>
            <p:spPr>
              <a:xfrm>
                <a:off x="13647664" y="7947905"/>
                <a:ext cx="59150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EA1F7F-28A1-4818-9492-ACC996AEF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7664" y="7947905"/>
                <a:ext cx="59150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C5F3D4E8-3C6E-48F9-835D-CA0B8E2FE10F}"/>
              </a:ext>
            </a:extLst>
          </p:cNvPr>
          <p:cNvSpPr/>
          <p:nvPr/>
        </p:nvSpPr>
        <p:spPr>
          <a:xfrm rot="16200000">
            <a:off x="17169255" y="4055766"/>
            <a:ext cx="697270" cy="3090501"/>
          </a:xfrm>
          <a:prstGeom prst="rightBrace">
            <a:avLst>
              <a:gd name="adj1" fmla="val 51394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DEDF0-CDC3-41AB-9528-D076D8B0F51C}"/>
                  </a:ext>
                </a:extLst>
              </p:cNvPr>
              <p:cNvSpPr txBox="1"/>
              <p:nvPr/>
            </p:nvSpPr>
            <p:spPr>
              <a:xfrm>
                <a:off x="16779547" y="4263457"/>
                <a:ext cx="160781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DEDF0-CDC3-41AB-9528-D076D8B0F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9547" y="4263457"/>
                <a:ext cx="1607812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5E3D6B-6245-42BC-A976-39D5460B0DF1}"/>
                  </a:ext>
                </a:extLst>
              </p:cNvPr>
              <p:cNvSpPr txBox="1"/>
              <p:nvPr/>
            </p:nvSpPr>
            <p:spPr>
              <a:xfrm>
                <a:off x="19610234" y="6510279"/>
                <a:ext cx="2832506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5E3D6B-6245-42BC-A976-39D5460B0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0234" y="6510279"/>
                <a:ext cx="2832506" cy="1661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A64BE6B-4510-4E91-B4A7-AC9301E13CCB}"/>
              </a:ext>
            </a:extLst>
          </p:cNvPr>
          <p:cNvSpPr txBox="1"/>
          <p:nvPr/>
        </p:nvSpPr>
        <p:spPr>
          <a:xfrm>
            <a:off x="14831925" y="11821872"/>
            <a:ext cx="7067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Residual connection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6B24E1-C158-44F8-9C23-B30B88E5BCD3}"/>
              </a:ext>
            </a:extLst>
          </p:cNvPr>
          <p:cNvSpPr txBox="1"/>
          <p:nvPr/>
        </p:nvSpPr>
        <p:spPr>
          <a:xfrm>
            <a:off x="2558819" y="13579387"/>
            <a:ext cx="154152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gradient flow to pass through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Make training deeper network easier, if there are enough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extra parameters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Constraint on network design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331DA2B-9BBF-430E-BD4E-6703264E2918}"/>
                  </a:ext>
                </a:extLst>
              </p:cNvPr>
              <p:cNvSpPr txBox="1"/>
              <p:nvPr/>
            </p:nvSpPr>
            <p:spPr>
              <a:xfrm>
                <a:off x="19063140" y="13576443"/>
                <a:ext cx="1541528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dirty="0"/>
                  <a:t>Training is performed to fit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/>
                <a:r>
                  <a:rPr lang="en-US" dirty="0"/>
                  <a:t>The residual function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331DA2B-9BBF-430E-BD4E-6703264E2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3140" y="13576443"/>
                <a:ext cx="15415282" cy="2585323"/>
              </a:xfrm>
              <a:prstGeom prst="rect">
                <a:avLst/>
              </a:prstGeom>
              <a:blipFill>
                <a:blip r:embed="rId5"/>
                <a:stretch>
                  <a:fillRect l="-2096"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096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 : residual connection</a:t>
            </a:r>
            <a:endParaRPr lang="en-US" sz="13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6B24E1-C158-44F8-9C23-B30B88E5BCD3}"/>
              </a:ext>
            </a:extLst>
          </p:cNvPr>
          <p:cNvSpPr txBox="1"/>
          <p:nvPr/>
        </p:nvSpPr>
        <p:spPr>
          <a:xfrm>
            <a:off x="2301774" y="12893552"/>
            <a:ext cx="1541528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lot of similarities to VGG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3x3 conv to keep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stride convolution to reduce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number of channels while reducing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Much deeper – </a:t>
            </a:r>
            <a:r>
              <a:rPr lang="en-US" dirty="0" err="1"/>
              <a:t>ResNet</a:t>
            </a:r>
            <a:r>
              <a:rPr lang="en-US" dirty="0"/>
              <a:t> 34/50/101/152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Avoid expensive FC – same as VGG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37C94E-A2BF-43A1-BDDF-01EE50B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511" y="5792337"/>
            <a:ext cx="13830300" cy="609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8D7DB9-E260-43F5-8E14-440BCB55D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4101" y="3671421"/>
            <a:ext cx="7039831" cy="16045329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32F96F-066D-4421-BEEC-41FAE77B28AD}"/>
              </a:ext>
            </a:extLst>
          </p:cNvPr>
          <p:cNvCxnSpPr>
            <a:cxnSpLocks/>
          </p:cNvCxnSpPr>
          <p:nvPr/>
        </p:nvCxnSpPr>
        <p:spPr>
          <a:xfrm flipH="1">
            <a:off x="24252072" y="9266830"/>
            <a:ext cx="1214651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F62A50-A7B9-4DEF-91E7-C591C11394A1}"/>
              </a:ext>
            </a:extLst>
          </p:cNvPr>
          <p:cNvCxnSpPr>
            <a:cxnSpLocks/>
          </p:cNvCxnSpPr>
          <p:nvPr/>
        </p:nvCxnSpPr>
        <p:spPr>
          <a:xfrm flipH="1">
            <a:off x="24252072" y="12132859"/>
            <a:ext cx="1214651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64C8B1-017E-4DEB-87C8-EA6709DAFD4B}"/>
              </a:ext>
            </a:extLst>
          </p:cNvPr>
          <p:cNvCxnSpPr>
            <a:cxnSpLocks/>
          </p:cNvCxnSpPr>
          <p:nvPr/>
        </p:nvCxnSpPr>
        <p:spPr>
          <a:xfrm flipH="1">
            <a:off x="24252072" y="16486495"/>
            <a:ext cx="1214651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DEDBC7C-B140-4A6D-8298-EDE1995CEEAE}"/>
              </a:ext>
            </a:extLst>
          </p:cNvPr>
          <p:cNvSpPr/>
          <p:nvPr/>
        </p:nvSpPr>
        <p:spPr>
          <a:xfrm>
            <a:off x="25847625" y="8793623"/>
            <a:ext cx="5570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stride convolution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325771-F9C3-4255-AB55-09363AF85BF4}"/>
              </a:ext>
            </a:extLst>
          </p:cNvPr>
          <p:cNvSpPr/>
          <p:nvPr/>
        </p:nvSpPr>
        <p:spPr>
          <a:xfrm>
            <a:off x="25847625" y="11694085"/>
            <a:ext cx="5570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stride convolution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274FFC-2CA3-4F5E-B82A-DAFDFF273132}"/>
              </a:ext>
            </a:extLst>
          </p:cNvPr>
          <p:cNvSpPr/>
          <p:nvPr/>
        </p:nvSpPr>
        <p:spPr>
          <a:xfrm>
            <a:off x="25847625" y="16024830"/>
            <a:ext cx="5570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stride convolution</a:t>
            </a:r>
          </a:p>
        </p:txBody>
      </p:sp>
    </p:spTree>
    <p:extLst>
      <p:ext uri="{BB962C8B-B14F-4D97-AF65-F5344CB8AC3E}">
        <p14:creationId xmlns:p14="http://schemas.microsoft.com/office/powerpoint/2010/main" val="2402236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 : residual connection</a:t>
            </a:r>
            <a:endParaRPr lang="en-US" sz="13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8B6636-EF33-4914-A919-4EC7A04A819C}"/>
              </a:ext>
            </a:extLst>
          </p:cNvPr>
          <p:cNvSpPr txBox="1"/>
          <p:nvPr/>
        </p:nvSpPr>
        <p:spPr>
          <a:xfrm>
            <a:off x="26094520" y="15848207"/>
            <a:ext cx="98673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6.7% </a:t>
            </a:r>
            <a:r>
              <a:rPr lang="en-US" dirty="0">
                <a:sym typeface="Wingdings" panose="05000000000000000000" pitchFamily="2" charset="2"/>
              </a:rPr>
              <a:t> 3.6%</a:t>
            </a:r>
          </a:p>
          <a:p>
            <a:r>
              <a:rPr lang="en-US" dirty="0">
                <a:sym typeface="Wingdings" panose="05000000000000000000" pitchFamily="2" charset="2"/>
              </a:rPr>
              <a:t>Better than human error (5.1%)</a:t>
            </a:r>
          </a:p>
          <a:p>
            <a:r>
              <a:rPr lang="en-US" sz="2400" dirty="0"/>
              <a:t>https://arxiv.org/abs/1409.0575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05E657B-89EC-4895-ADAE-9F3D7E66B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335" y="6757437"/>
            <a:ext cx="26313330" cy="924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1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 : with batch normalization</a:t>
            </a:r>
            <a:endParaRPr lang="en-US" sz="13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CE4AAD-EDD3-46C6-B3E2-E8DB1705B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5" y="5178857"/>
            <a:ext cx="17798263" cy="12487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6C3DB-422E-47F0-BC17-4324BF0E381D}"/>
              </a:ext>
            </a:extLst>
          </p:cNvPr>
          <p:cNvSpPr txBox="1"/>
          <p:nvPr/>
        </p:nvSpPr>
        <p:spPr>
          <a:xfrm>
            <a:off x="20410111" y="9209001"/>
            <a:ext cx="15017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(b) layout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D816D5-03E0-4134-822C-7E4036B8D21A}"/>
              </a:ext>
            </a:extLst>
          </p:cNvPr>
          <p:cNvSpPr/>
          <p:nvPr/>
        </p:nvSpPr>
        <p:spPr bwMode="auto">
          <a:xfrm rot="16200000">
            <a:off x="5713876" y="3487098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2E22AA-3AF0-4473-B57F-19E58B795576}"/>
              </a:ext>
            </a:extLst>
          </p:cNvPr>
          <p:cNvCxnSpPr>
            <a:cxnSpLocks/>
          </p:cNvCxnSpPr>
          <p:nvPr/>
        </p:nvCxnSpPr>
        <p:spPr>
          <a:xfrm>
            <a:off x="5967972" y="4138123"/>
            <a:ext cx="0" cy="113936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94A2EA-2F6E-48FA-A094-A6F8BA943FA1}"/>
                  </a:ext>
                </a:extLst>
              </p:cNvPr>
              <p:cNvSpPr txBox="1"/>
              <p:nvPr/>
            </p:nvSpPr>
            <p:spPr>
              <a:xfrm>
                <a:off x="5541848" y="3351036"/>
                <a:ext cx="852247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94A2EA-2F6E-48FA-A094-A6F8BA943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48" y="3351036"/>
                <a:ext cx="852247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E7FE5A7-BF9D-4B5C-AA12-F856DE8885B8}"/>
              </a:ext>
            </a:extLst>
          </p:cNvPr>
          <p:cNvSpPr/>
          <p:nvPr/>
        </p:nvSpPr>
        <p:spPr>
          <a:xfrm>
            <a:off x="20410111" y="12254637"/>
            <a:ext cx="114185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Network needs input CONV layers</a:t>
            </a:r>
          </a:p>
        </p:txBody>
      </p:sp>
    </p:spTree>
    <p:extLst>
      <p:ext uri="{BB962C8B-B14F-4D97-AF65-F5344CB8AC3E}">
        <p14:creationId xmlns:p14="http://schemas.microsoft.com/office/powerpoint/2010/main" val="10134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 err="1"/>
              <a:t>ResNeXt</a:t>
            </a:r>
            <a:r>
              <a:rPr lang="en-US" altLang="zh-CN" sz="9600" dirty="0"/>
              <a:t> 2016 : wider network with skip connection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1A0EE-D8D4-4B92-AFCA-307416890B48}"/>
              </a:ext>
            </a:extLst>
          </p:cNvPr>
          <p:cNvSpPr txBox="1"/>
          <p:nvPr/>
        </p:nvSpPr>
        <p:spPr>
          <a:xfrm>
            <a:off x="26094520" y="15848207"/>
            <a:ext cx="9867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3.6% </a:t>
            </a:r>
            <a:r>
              <a:rPr lang="en-US" dirty="0">
                <a:sym typeface="Wingdings" panose="05000000000000000000" pitchFamily="2" charset="2"/>
              </a:rPr>
              <a:t> 3.0%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DB71B1-8992-4B18-BAF0-0B00008B3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210" y="3956642"/>
            <a:ext cx="13646406" cy="8749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FF6A0A-C7DC-4CF3-883E-6B23C933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071" y="4343116"/>
            <a:ext cx="8486775" cy="8362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AB650F-5E27-45F6-80FC-95F23DA971C1}"/>
              </a:ext>
            </a:extLst>
          </p:cNvPr>
          <p:cNvSpPr txBox="1"/>
          <p:nvPr/>
        </p:nvSpPr>
        <p:spPr>
          <a:xfrm>
            <a:off x="3596049" y="12706066"/>
            <a:ext cx="1541528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Combine the idea of inception module with residual connection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1x1 conv to reduce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Multiple passes with homogenous architecture</a:t>
            </a:r>
          </a:p>
        </p:txBody>
      </p:sp>
    </p:spTree>
    <p:extLst>
      <p:ext uri="{BB962C8B-B14F-4D97-AF65-F5344CB8AC3E}">
        <p14:creationId xmlns:p14="http://schemas.microsoft.com/office/powerpoint/2010/main" val="94332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 err="1"/>
              <a:t>DenseNet</a:t>
            </a:r>
            <a:r>
              <a:rPr lang="en-US" altLang="zh-CN" sz="9600" dirty="0"/>
              <a:t> : </a:t>
            </a:r>
            <a:r>
              <a:rPr lang="en-US" sz="9600" dirty="0"/>
              <a:t>Densely Connected Convolutional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A73F84-E3E2-4404-A502-7220B10F5736}"/>
              </a:ext>
            </a:extLst>
          </p:cNvPr>
          <p:cNvSpPr/>
          <p:nvPr/>
        </p:nvSpPr>
        <p:spPr>
          <a:xfrm>
            <a:off x="2134774" y="18440401"/>
            <a:ext cx="10733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Densely Connected Convolutional Networks. https://arxiv.org/abs/1608.06993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654A25-776F-435A-BCDA-29970FA77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4" y="5520151"/>
            <a:ext cx="15254648" cy="10660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039353-0694-4E94-A80C-9F236242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1402" y="4762393"/>
            <a:ext cx="18630900" cy="3971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59A904-BAE0-442A-A012-7FDFDD506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3266" y="10008491"/>
            <a:ext cx="9089707" cy="65871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17A92-1879-4B36-AA2E-608866719CF2}"/>
              </a:ext>
            </a:extLst>
          </p:cNvPr>
          <p:cNvSpPr txBox="1"/>
          <p:nvPr/>
        </p:nvSpPr>
        <p:spPr>
          <a:xfrm>
            <a:off x="26186296" y="9312768"/>
            <a:ext cx="9089707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Heavily using 3x3 and 1x1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Flexible dense block design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Optionally, reduce number of feature maps by half between dense blocks (</a:t>
            </a:r>
            <a:r>
              <a:rPr lang="en-US" dirty="0" err="1"/>
              <a:t>DenseNet</a:t>
            </a:r>
            <a:r>
              <a:rPr lang="en-US" dirty="0"/>
              <a:t>-BC)</a:t>
            </a:r>
          </a:p>
        </p:txBody>
      </p:sp>
    </p:spTree>
    <p:extLst>
      <p:ext uri="{BB962C8B-B14F-4D97-AF65-F5344CB8AC3E}">
        <p14:creationId xmlns:p14="http://schemas.microsoft.com/office/powerpoint/2010/main" val="137201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altLang="zh-CN" sz="8800" dirty="0"/>
              <a:t>CNN architectures</a:t>
            </a:r>
            <a:endParaRPr lang="en-US" sz="8800" dirty="0"/>
          </a:p>
          <a:p>
            <a:r>
              <a:rPr lang="en-US" sz="8800" dirty="0"/>
              <a:t>Object detection : YOLO</a:t>
            </a:r>
          </a:p>
          <a:p>
            <a:r>
              <a:rPr lang="en-US" sz="8800" dirty="0"/>
              <a:t>Segmentation : U-net</a:t>
            </a:r>
          </a:p>
          <a:p>
            <a:r>
              <a:rPr lang="en-US" altLang="zh-CN" sz="8800" dirty="0"/>
              <a:t>Denoising and super-resolution</a:t>
            </a:r>
          </a:p>
          <a:p>
            <a:r>
              <a:rPr lang="en-US" sz="8800" dirty="0"/>
              <a:t>Network compression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3556A9F-0C9C-4F45-A169-6F17764C2980}"/>
              </a:ext>
            </a:extLst>
          </p:cNvPr>
          <p:cNvSpPr txBox="1"/>
          <p:nvPr/>
        </p:nvSpPr>
        <p:spPr>
          <a:xfrm>
            <a:off x="23642764" y="4423856"/>
            <a:ext cx="12059478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SE module to rebalance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First, global pooling along </a:t>
            </a:r>
            <a:r>
              <a:rPr lang="en-US" dirty="0" err="1"/>
              <a:t>HxW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Then squeeze with a FC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Then expand it back to C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After sigmoid, use the C ratio to scale every channel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Relying on training to learn the best weights to rebalance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SE module, every channel contributes to all other channels </a:t>
            </a:r>
            <a:r>
              <a:rPr lang="en-US" dirty="0">
                <a:sym typeface="Wingdings" panose="05000000000000000000" pitchFamily="2" charset="2"/>
              </a:rPr>
              <a:t> similar idea is popular in attention mechanism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 err="1"/>
              <a:t>SENet</a:t>
            </a:r>
            <a:r>
              <a:rPr lang="en-US" altLang="zh-CN" sz="9600" dirty="0"/>
              <a:t> 2017 : </a:t>
            </a:r>
            <a:r>
              <a:rPr lang="en-US" sz="9600" b="1" dirty="0"/>
              <a:t>Squeeze-and-Excitation Network 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4606DE-33BD-45F8-8A50-6CBA8A46D964}"/>
              </a:ext>
            </a:extLst>
          </p:cNvPr>
          <p:cNvSpPr txBox="1"/>
          <p:nvPr/>
        </p:nvSpPr>
        <p:spPr>
          <a:xfrm>
            <a:off x="26253546" y="17320055"/>
            <a:ext cx="9867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3.0% </a:t>
            </a:r>
            <a:r>
              <a:rPr lang="en-US" dirty="0">
                <a:sym typeface="Wingdings" panose="05000000000000000000" pitchFamily="2" charset="2"/>
              </a:rPr>
              <a:t> 2.3%</a:t>
            </a: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A7CF5D-CD7F-4619-B3B3-2735DF070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382" y="5020711"/>
            <a:ext cx="22242382" cy="482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69593B-B09E-478B-903E-BD6CBA71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714" y="11895270"/>
            <a:ext cx="1228725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A9461D2-D764-47CE-BB2B-F4CA637A608A}"/>
              </a:ext>
            </a:extLst>
          </p:cNvPr>
          <p:cNvSpPr/>
          <p:nvPr/>
        </p:nvSpPr>
        <p:spPr bwMode="auto">
          <a:xfrm>
            <a:off x="9515061" y="4598504"/>
            <a:ext cx="8772939" cy="2756453"/>
          </a:xfrm>
          <a:prstGeom prst="ellipse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2D0CA6-0DD6-4332-8735-36EA16CA5588}"/>
              </a:ext>
            </a:extLst>
          </p:cNvPr>
          <p:cNvCxnSpPr>
            <a:cxnSpLocks/>
          </p:cNvCxnSpPr>
          <p:nvPr/>
        </p:nvCxnSpPr>
        <p:spPr>
          <a:xfrm flipH="1">
            <a:off x="8269357" y="7583688"/>
            <a:ext cx="5146337" cy="561547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CAF920-A89F-47B1-91F7-B20EEF9D7A91}"/>
              </a:ext>
            </a:extLst>
          </p:cNvPr>
          <p:cNvCxnSpPr>
            <a:cxnSpLocks/>
          </p:cNvCxnSpPr>
          <p:nvPr/>
        </p:nvCxnSpPr>
        <p:spPr>
          <a:xfrm>
            <a:off x="14259340" y="7583688"/>
            <a:ext cx="927650" cy="561547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F9F44A-45DE-4535-A662-867311C98323}"/>
              </a:ext>
            </a:extLst>
          </p:cNvPr>
          <p:cNvSpPr txBox="1"/>
          <p:nvPr/>
        </p:nvSpPr>
        <p:spPr>
          <a:xfrm>
            <a:off x="16472452" y="12203091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be 4, 8, 16, 32 …</a:t>
            </a:r>
          </a:p>
          <a:p>
            <a:endParaRPr lang="en-US" dirty="0"/>
          </a:p>
          <a:p>
            <a:r>
              <a:rPr lang="en-US" dirty="0"/>
              <a:t>Not sensitive to accuracy</a:t>
            </a:r>
          </a:p>
        </p:txBody>
      </p:sp>
    </p:spTree>
    <p:extLst>
      <p:ext uri="{BB962C8B-B14F-4D97-AF65-F5344CB8AC3E}">
        <p14:creationId xmlns:p14="http://schemas.microsoft.com/office/powerpoint/2010/main" val="2599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Many other models in </a:t>
            </a:r>
            <a:r>
              <a:rPr lang="en-US" sz="9600" dirty="0" err="1"/>
              <a:t>Pytorch</a:t>
            </a:r>
            <a:r>
              <a:rPr lang="en-US" sz="9600" dirty="0"/>
              <a:t> model zoo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A376E2-D113-4452-BCD0-530625D5B2DE}"/>
              </a:ext>
            </a:extLst>
          </p:cNvPr>
          <p:cNvSpPr/>
          <p:nvPr/>
        </p:nvSpPr>
        <p:spPr>
          <a:xfrm>
            <a:off x="3768661" y="18312458"/>
            <a:ext cx="126880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https://pytorch.org/serve/model_zoo.html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89F574-D985-409A-BD84-EA2746B33F87}"/>
              </a:ext>
            </a:extLst>
          </p:cNvPr>
          <p:cNvSpPr/>
          <p:nvPr/>
        </p:nvSpPr>
        <p:spPr>
          <a:xfrm>
            <a:off x="3074276" y="17485395"/>
            <a:ext cx="136498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https://pytorch.org/vision/stable/models.html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017601-45DF-4ECE-92DE-54680CBA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138" y="4562478"/>
            <a:ext cx="11087100" cy="13001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D80BE3-AA7E-4748-A4FD-14B635605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3203" y="5245790"/>
            <a:ext cx="12589335" cy="121296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038EBF8-BEEF-49D7-A490-F55B26A07EBB}"/>
              </a:ext>
            </a:extLst>
          </p:cNvPr>
          <p:cNvSpPr/>
          <p:nvPr/>
        </p:nvSpPr>
        <p:spPr>
          <a:xfrm>
            <a:off x="17670343" y="17855766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Benchmark Analysis of Representative Deep Neural Network Architectures. https://arxiv.org/pdf/1810.00736.pdf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93A800A-2090-4680-85BC-667C91152335}"/>
              </a:ext>
            </a:extLst>
          </p:cNvPr>
          <p:cNvSpPr/>
          <p:nvPr/>
        </p:nvSpPr>
        <p:spPr bwMode="auto">
          <a:xfrm>
            <a:off x="21322747" y="6745356"/>
            <a:ext cx="3048000" cy="3114261"/>
          </a:xfrm>
          <a:prstGeom prst="ellipse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5546F3-2B0F-41C3-B486-F9CCB3001E72}"/>
              </a:ext>
            </a:extLst>
          </p:cNvPr>
          <p:cNvSpPr txBox="1"/>
          <p:nvPr/>
        </p:nvSpPr>
        <p:spPr>
          <a:xfrm>
            <a:off x="20209564" y="5814976"/>
            <a:ext cx="4943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Sweet spots</a:t>
            </a:r>
          </a:p>
        </p:txBody>
      </p:sp>
    </p:spTree>
    <p:extLst>
      <p:ext uri="{BB962C8B-B14F-4D97-AF65-F5344CB8AC3E}">
        <p14:creationId xmlns:p14="http://schemas.microsoft.com/office/powerpoint/2010/main" val="1873640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F7E630-BF02-46B6-ACF6-345EA9476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157" y="3295653"/>
            <a:ext cx="15640050" cy="155352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Another dimension: training speed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8A134B-FE0D-4992-A937-874CA114572C}"/>
              </a:ext>
            </a:extLst>
          </p:cNvPr>
          <p:cNvSpPr/>
          <p:nvPr/>
        </p:nvSpPr>
        <p:spPr>
          <a:xfrm>
            <a:off x="18077207" y="18300354"/>
            <a:ext cx="8666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https://dawn.cs.stanford.edu/benchmark/#imagenet-train-time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5563E2-4EBD-4BEB-B77F-67BA8633FCDD}"/>
              </a:ext>
            </a:extLst>
          </p:cNvPr>
          <p:cNvSpPr txBox="1"/>
          <p:nvPr/>
        </p:nvSpPr>
        <p:spPr>
          <a:xfrm>
            <a:off x="19401181" y="6000507"/>
            <a:ext cx="14737661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Sweet spots</a:t>
            </a:r>
          </a:p>
          <a:p>
            <a:endParaRPr lang="en-US" dirty="0"/>
          </a:p>
          <a:p>
            <a:r>
              <a:rPr lang="en-US" dirty="0"/>
              <a:t>Good balance with computation and accuracy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ResNet</a:t>
            </a:r>
            <a:r>
              <a:rPr lang="en-US" dirty="0"/>
              <a:t>, </a:t>
            </a:r>
            <a:r>
              <a:rPr lang="en-US" dirty="0" err="1"/>
              <a:t>ResNext</a:t>
            </a:r>
            <a:r>
              <a:rPr lang="en-US" dirty="0"/>
              <a:t>, </a:t>
            </a:r>
            <a:r>
              <a:rPr lang="en-US" dirty="0" err="1"/>
              <a:t>DenseNet</a:t>
            </a:r>
            <a:r>
              <a:rPr lang="en-US" dirty="0"/>
              <a:t> type network with Batch normalization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Adam optimization, </a:t>
            </a:r>
            <a:r>
              <a:rPr lang="en-US" dirty="0" err="1"/>
              <a:t>OneCycle</a:t>
            </a:r>
            <a:r>
              <a:rPr lang="en-US" dirty="0"/>
              <a:t> scheduler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3F622-1C60-4F48-AC20-FB5E3F233970}"/>
              </a:ext>
            </a:extLst>
          </p:cNvPr>
          <p:cNvSpPr txBox="1"/>
          <p:nvPr/>
        </p:nvSpPr>
        <p:spPr>
          <a:xfrm>
            <a:off x="719415" y="10310764"/>
            <a:ext cx="56681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time</a:t>
            </a:r>
          </a:p>
          <a:p>
            <a:r>
              <a:rPr lang="en-US" dirty="0"/>
              <a:t>Training cost</a:t>
            </a:r>
          </a:p>
          <a:p>
            <a:r>
              <a:rPr lang="en-US" dirty="0"/>
              <a:t>Inference latency</a:t>
            </a:r>
          </a:p>
          <a:p>
            <a:r>
              <a:rPr lang="en-US" dirty="0"/>
              <a:t>Inference cost</a:t>
            </a:r>
          </a:p>
        </p:txBody>
      </p:sp>
    </p:spTree>
    <p:extLst>
      <p:ext uri="{BB962C8B-B14F-4D97-AF65-F5344CB8AC3E}">
        <p14:creationId xmlns:p14="http://schemas.microsoft.com/office/powerpoint/2010/main" val="634586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Mobile net : depth-wise separable convolution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05B71-8C71-4AAB-B241-034431F8B6A3}"/>
              </a:ext>
            </a:extLst>
          </p:cNvPr>
          <p:cNvSpPr/>
          <p:nvPr/>
        </p:nvSpPr>
        <p:spPr>
          <a:xfrm>
            <a:off x="2133600" y="18434568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MobileNets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: Efficient Convolutional Neural Networks for Mobile Vision Applications. https://arxiv.org/abs/1704.04861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57E25-78CD-4FB5-8699-E40C1A4E45B2}"/>
              </a:ext>
            </a:extLst>
          </p:cNvPr>
          <p:cNvSpPr txBox="1"/>
          <p:nvPr/>
        </p:nvSpPr>
        <p:spPr>
          <a:xfrm>
            <a:off x="2133600" y="3657600"/>
            <a:ext cx="21309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Add the “soft constraint” to have depth separable convolution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1FAD7-CE8C-41BB-9C92-59A6EEBD2E62}"/>
                  </a:ext>
                </a:extLst>
              </p:cNvPr>
              <p:cNvSpPr txBox="1"/>
              <p:nvPr/>
            </p:nvSpPr>
            <p:spPr>
              <a:xfrm>
                <a:off x="3690731" y="5002696"/>
                <a:ext cx="16081967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1FAD7-CE8C-41BB-9C92-59A6EEBD2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731" y="5002696"/>
                <a:ext cx="16081967" cy="1661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7C0B95-AD67-401B-A10A-08E9D01E6038}"/>
              </a:ext>
            </a:extLst>
          </p:cNvPr>
          <p:cNvCxnSpPr>
            <a:cxnSpLocks/>
          </p:cNvCxnSpPr>
          <p:nvPr/>
        </p:nvCxnSpPr>
        <p:spPr>
          <a:xfrm>
            <a:off x="6566152" y="1138829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AE6646-3B61-4803-9D8B-73456CA0C0C8}"/>
              </a:ext>
            </a:extLst>
          </p:cNvPr>
          <p:cNvCxnSpPr>
            <a:cxnSpLocks/>
          </p:cNvCxnSpPr>
          <p:nvPr/>
        </p:nvCxnSpPr>
        <p:spPr>
          <a:xfrm>
            <a:off x="10253727" y="1138829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15890C-84BC-4538-A711-71AD955EC498}"/>
              </a:ext>
            </a:extLst>
          </p:cNvPr>
          <p:cNvGrpSpPr/>
          <p:nvPr/>
        </p:nvGrpSpPr>
        <p:grpSpPr>
          <a:xfrm>
            <a:off x="7650767" y="8747036"/>
            <a:ext cx="2513314" cy="5282513"/>
            <a:chOff x="10174399" y="4056456"/>
            <a:chExt cx="2513314" cy="528251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F28266-C9F2-4562-AF04-D35722868768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CONV, 3x3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B517C3-E00D-408D-9124-9FB078281C56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8D7A5B-A8A3-427A-87A8-22F16A36A4FA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71177A8-3D97-4127-99B0-91B5770714F5}"/>
              </a:ext>
            </a:extLst>
          </p:cNvPr>
          <p:cNvSpPr txBox="1"/>
          <p:nvPr/>
        </p:nvSpPr>
        <p:spPr>
          <a:xfrm>
            <a:off x="3110200" y="10830795"/>
            <a:ext cx="33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BxC</a:t>
            </a:r>
            <a:r>
              <a:rPr lang="en-US" altLang="zh-CN" dirty="0" err="1"/>
              <a:t>xHxW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901BD4-DC68-4A40-8498-23863EE33552}"/>
              </a:ext>
            </a:extLst>
          </p:cNvPr>
          <p:cNvSpPr txBox="1"/>
          <p:nvPr/>
        </p:nvSpPr>
        <p:spPr>
          <a:xfrm>
            <a:off x="11230703" y="10904799"/>
            <a:ext cx="33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BxK</a:t>
            </a:r>
            <a:r>
              <a:rPr lang="en-US" altLang="zh-CN" dirty="0" err="1"/>
              <a:t>xHxW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8EDFF8-E32E-40B3-8FB8-826CB01FCAC2}"/>
              </a:ext>
            </a:extLst>
          </p:cNvPr>
          <p:cNvSpPr txBox="1"/>
          <p:nvPr/>
        </p:nvSpPr>
        <p:spPr>
          <a:xfrm>
            <a:off x="5750860" y="14042075"/>
            <a:ext cx="54737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3x3 conv, stride 1, padding 1, K channels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1C46CB-2419-436A-B541-387B1D675C75}"/>
              </a:ext>
            </a:extLst>
          </p:cNvPr>
          <p:cNvCxnSpPr>
            <a:cxnSpLocks/>
          </p:cNvCxnSpPr>
          <p:nvPr/>
        </p:nvCxnSpPr>
        <p:spPr>
          <a:xfrm>
            <a:off x="19977935" y="1138829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46D915-393D-46B9-B564-C0EFA87E24E8}"/>
              </a:ext>
            </a:extLst>
          </p:cNvPr>
          <p:cNvCxnSpPr>
            <a:cxnSpLocks/>
          </p:cNvCxnSpPr>
          <p:nvPr/>
        </p:nvCxnSpPr>
        <p:spPr>
          <a:xfrm>
            <a:off x="24553087" y="11388292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4AECB4D-6F38-4FAB-852A-7EFF0DF63305}"/>
              </a:ext>
            </a:extLst>
          </p:cNvPr>
          <p:cNvSpPr/>
          <p:nvPr/>
        </p:nvSpPr>
        <p:spPr bwMode="auto">
          <a:xfrm>
            <a:off x="21062550" y="8747038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3x3, along depth only</a:t>
            </a:r>
            <a:endParaRPr lang="en-US" sz="1100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AD7AF9-BF6D-4990-B34C-903377628ABB}"/>
              </a:ext>
            </a:extLst>
          </p:cNvPr>
          <p:cNvSpPr/>
          <p:nvPr/>
        </p:nvSpPr>
        <p:spPr bwMode="auto">
          <a:xfrm>
            <a:off x="23666469" y="8747035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12202E-E206-48B7-A61C-8375D2EBD298}"/>
              </a:ext>
            </a:extLst>
          </p:cNvPr>
          <p:cNvSpPr/>
          <p:nvPr/>
        </p:nvSpPr>
        <p:spPr bwMode="auto">
          <a:xfrm>
            <a:off x="22815923" y="8747036"/>
            <a:ext cx="796972" cy="52825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BN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A990E4-7EE9-4BB5-AF74-8A2BB7639DBE}"/>
              </a:ext>
            </a:extLst>
          </p:cNvPr>
          <p:cNvSpPr txBox="1"/>
          <p:nvPr/>
        </p:nvSpPr>
        <p:spPr>
          <a:xfrm>
            <a:off x="16521983" y="10830795"/>
            <a:ext cx="33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BxC</a:t>
            </a:r>
            <a:r>
              <a:rPr lang="en-US" altLang="zh-CN" dirty="0" err="1"/>
              <a:t>xHxW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B7E860-5B7F-48FD-80DA-67AE5B26526C}"/>
              </a:ext>
            </a:extLst>
          </p:cNvPr>
          <p:cNvSpPr txBox="1"/>
          <p:nvPr/>
        </p:nvSpPr>
        <p:spPr>
          <a:xfrm>
            <a:off x="25530063" y="10904798"/>
            <a:ext cx="33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BxK</a:t>
            </a:r>
            <a:r>
              <a:rPr lang="en-US" altLang="zh-CN" dirty="0" err="1"/>
              <a:t>xHxW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092FB0-5545-4D66-8722-2638BBD7FE81}"/>
              </a:ext>
            </a:extLst>
          </p:cNvPr>
          <p:cNvSpPr txBox="1"/>
          <p:nvPr/>
        </p:nvSpPr>
        <p:spPr>
          <a:xfrm>
            <a:off x="14976324" y="14456885"/>
            <a:ext cx="608622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3x3 conv, stride 1, padding 1</a:t>
            </a:r>
          </a:p>
          <a:p>
            <a:endParaRPr lang="en-US" dirty="0"/>
          </a:p>
          <a:p>
            <a:r>
              <a:rPr lang="en-US" sz="4000" dirty="0" err="1"/>
              <a:t>BxCxHx</a:t>
            </a:r>
            <a:r>
              <a:rPr lang="en-US" altLang="zh-CN" sz="4000" dirty="0" err="1"/>
              <a:t>W</a:t>
            </a:r>
            <a:r>
              <a:rPr lang="en-US" altLang="zh-CN" sz="4000" dirty="0"/>
              <a:t> </a:t>
            </a:r>
            <a:r>
              <a:rPr lang="en-US" altLang="zh-CN" sz="4000" dirty="0">
                <a:sym typeface="Wingdings" panose="05000000000000000000" pitchFamily="2" charset="2"/>
              </a:rPr>
              <a:t> </a:t>
            </a:r>
            <a:r>
              <a:rPr lang="en-US" sz="4000" dirty="0" err="1"/>
              <a:t>Bx</a:t>
            </a:r>
            <a:r>
              <a:rPr lang="en-US" altLang="zh-CN" sz="4000" dirty="0" err="1">
                <a:sym typeface="Wingdings" panose="05000000000000000000" pitchFamily="2" charset="2"/>
              </a:rPr>
              <a:t>CxHxW</a:t>
            </a:r>
            <a:endParaRPr lang="en-US" sz="4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B44660-76D2-4A3C-88DF-A1AD98EE8ED6}"/>
              </a:ext>
            </a:extLst>
          </p:cNvPr>
          <p:cNvSpPr/>
          <p:nvPr/>
        </p:nvSpPr>
        <p:spPr bwMode="auto">
          <a:xfrm>
            <a:off x="21939600" y="8747038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1x1</a:t>
            </a:r>
            <a:endParaRPr lang="en-US" sz="11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D15A9E0-2647-4672-8CED-D5E89D5A5F7F}"/>
              </a:ext>
            </a:extLst>
          </p:cNvPr>
          <p:cNvCxnSpPr>
            <a:cxnSpLocks/>
          </p:cNvCxnSpPr>
          <p:nvPr/>
        </p:nvCxnSpPr>
        <p:spPr>
          <a:xfrm flipH="1">
            <a:off x="19387931" y="13649739"/>
            <a:ext cx="1485047" cy="62285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64DCF58-A8D8-41E0-9668-1E9E60A1C2FD}"/>
              </a:ext>
            </a:extLst>
          </p:cNvPr>
          <p:cNvSpPr txBox="1"/>
          <p:nvPr/>
        </p:nvSpPr>
        <p:spPr>
          <a:xfrm>
            <a:off x="22119244" y="15464049"/>
            <a:ext cx="932816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1x1 conv, stride 1, padding 0</a:t>
            </a:r>
          </a:p>
          <a:p>
            <a:endParaRPr lang="en-US" dirty="0"/>
          </a:p>
          <a:p>
            <a:r>
              <a:rPr lang="en-US" sz="4000" dirty="0" err="1"/>
              <a:t>BxCxHx</a:t>
            </a:r>
            <a:r>
              <a:rPr lang="en-US" altLang="zh-CN" sz="4000" dirty="0" err="1"/>
              <a:t>W</a:t>
            </a:r>
            <a:r>
              <a:rPr lang="en-US" altLang="zh-CN" sz="4000" dirty="0"/>
              <a:t> </a:t>
            </a:r>
            <a:r>
              <a:rPr lang="en-US" altLang="zh-CN" sz="4000" dirty="0">
                <a:sym typeface="Wingdings" panose="05000000000000000000" pitchFamily="2" charset="2"/>
              </a:rPr>
              <a:t> </a:t>
            </a:r>
            <a:r>
              <a:rPr lang="en-US" sz="4000" dirty="0" err="1"/>
              <a:t>Bx</a:t>
            </a:r>
            <a:r>
              <a:rPr lang="en-US" altLang="zh-CN" sz="4000" dirty="0" err="1">
                <a:sym typeface="Wingdings" panose="05000000000000000000" pitchFamily="2" charset="2"/>
              </a:rPr>
              <a:t>KxHxW</a:t>
            </a:r>
            <a:endParaRPr lang="en-US" sz="40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FCB5D1-38F3-4C5A-A9F3-0F4DF742E736}"/>
              </a:ext>
            </a:extLst>
          </p:cNvPr>
          <p:cNvCxnSpPr>
            <a:cxnSpLocks/>
          </p:cNvCxnSpPr>
          <p:nvPr/>
        </p:nvCxnSpPr>
        <p:spPr>
          <a:xfrm>
            <a:off x="22329913" y="14272591"/>
            <a:ext cx="846298" cy="117944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128F95D-CD1C-4F69-97BE-81A8C8BD80AB}"/>
              </a:ext>
            </a:extLst>
          </p:cNvPr>
          <p:cNvSpPr txBox="1"/>
          <p:nvPr/>
        </p:nvSpPr>
        <p:spPr>
          <a:xfrm>
            <a:off x="26504686" y="3352705"/>
            <a:ext cx="9422295" cy="71711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/>
              <a:t>CONV 3x3</a:t>
            </a:r>
          </a:p>
          <a:p>
            <a:r>
              <a:rPr lang="en-US" sz="4400" i="1" dirty="0"/>
              <a:t>9xKxCxHxW multiplications</a:t>
            </a:r>
          </a:p>
          <a:p>
            <a:endParaRPr lang="en-US" sz="4400" i="1" dirty="0"/>
          </a:p>
          <a:p>
            <a:r>
              <a:rPr lang="en-US" sz="4400" b="1" dirty="0"/>
              <a:t>CONV 3x3, depth-wise</a:t>
            </a:r>
          </a:p>
          <a:p>
            <a:r>
              <a:rPr lang="en-US" sz="4400" i="1" dirty="0"/>
              <a:t>9xCxHxW multiplications</a:t>
            </a:r>
          </a:p>
          <a:p>
            <a:endParaRPr lang="en-US" sz="4400" i="1" dirty="0"/>
          </a:p>
          <a:p>
            <a:r>
              <a:rPr lang="en-US" sz="4400" b="1" dirty="0"/>
              <a:t>CONV 1x1</a:t>
            </a:r>
          </a:p>
          <a:p>
            <a:r>
              <a:rPr lang="en-US" sz="4400" i="1" dirty="0" err="1"/>
              <a:t>KxCxHxW</a:t>
            </a:r>
            <a:r>
              <a:rPr lang="en-US" sz="4400" i="1" dirty="0"/>
              <a:t> multiplications</a:t>
            </a:r>
          </a:p>
          <a:p>
            <a:endParaRPr lang="en-US" i="1" dirty="0"/>
          </a:p>
          <a:p>
            <a:r>
              <a:rPr lang="en-US" i="1" dirty="0"/>
              <a:t>9KC &gt;&gt; (9+K)C</a:t>
            </a:r>
          </a:p>
        </p:txBody>
      </p:sp>
    </p:spTree>
    <p:extLst>
      <p:ext uri="{BB962C8B-B14F-4D97-AF65-F5344CB8AC3E}">
        <p14:creationId xmlns:p14="http://schemas.microsoft.com/office/powerpoint/2010/main" val="3943355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3D4365B2-5E86-47CC-B9D4-A1615C300F9A}"/>
              </a:ext>
            </a:extLst>
          </p:cNvPr>
          <p:cNvSpPr/>
          <p:nvPr/>
        </p:nvSpPr>
        <p:spPr bwMode="auto">
          <a:xfrm>
            <a:off x="22687715" y="4466236"/>
            <a:ext cx="5049079" cy="47873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151C11-C12A-4CEB-AB08-F0BF36B7A557}"/>
              </a:ext>
            </a:extLst>
          </p:cNvPr>
          <p:cNvSpPr/>
          <p:nvPr/>
        </p:nvSpPr>
        <p:spPr bwMode="auto">
          <a:xfrm>
            <a:off x="21253172" y="4843383"/>
            <a:ext cx="5049079" cy="4787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EF3442-F1D5-4615-8A08-86DA11E8D4F8}"/>
              </a:ext>
            </a:extLst>
          </p:cNvPr>
          <p:cNvSpPr/>
          <p:nvPr/>
        </p:nvSpPr>
        <p:spPr bwMode="auto">
          <a:xfrm>
            <a:off x="16074886" y="4989582"/>
            <a:ext cx="1020417" cy="47873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Group convolution and depth-wise convolution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DF3AE-BBB2-4C20-A1B7-32E77A539861}"/>
              </a:ext>
            </a:extLst>
          </p:cNvPr>
          <p:cNvSpPr txBox="1"/>
          <p:nvPr/>
        </p:nvSpPr>
        <p:spPr>
          <a:xfrm>
            <a:off x="1878500" y="6098928"/>
            <a:ext cx="4227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convolution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499B33-50BC-49D4-9D43-AD5CE62FBF39}"/>
              </a:ext>
            </a:extLst>
          </p:cNvPr>
          <p:cNvSpPr/>
          <p:nvPr/>
        </p:nvSpPr>
        <p:spPr bwMode="auto">
          <a:xfrm>
            <a:off x="7487478" y="5499652"/>
            <a:ext cx="5049079" cy="478734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78B924-E226-4730-B978-1D4B5C7056F3}"/>
              </a:ext>
            </a:extLst>
          </p:cNvPr>
          <p:cNvSpPr txBox="1"/>
          <p:nvPr/>
        </p:nvSpPr>
        <p:spPr>
          <a:xfrm>
            <a:off x="9226828" y="4381718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HxW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43AB06-5E40-4D33-9B0F-80C81CA0924B}"/>
              </a:ext>
            </a:extLst>
          </p:cNvPr>
          <p:cNvSpPr txBox="1"/>
          <p:nvPr/>
        </p:nvSpPr>
        <p:spPr>
          <a:xfrm>
            <a:off x="6589962" y="7214078"/>
            <a:ext cx="89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5AB96E-B3EA-4320-B2AA-366F62C31C45}"/>
              </a:ext>
            </a:extLst>
          </p:cNvPr>
          <p:cNvSpPr txBox="1"/>
          <p:nvPr/>
        </p:nvSpPr>
        <p:spPr>
          <a:xfrm>
            <a:off x="13636487" y="7253978"/>
            <a:ext cx="8945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*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4A68E7-C3FA-43FD-9F39-7B9E25C432E7}"/>
              </a:ext>
            </a:extLst>
          </p:cNvPr>
          <p:cNvSpPr txBox="1"/>
          <p:nvPr/>
        </p:nvSpPr>
        <p:spPr>
          <a:xfrm>
            <a:off x="15001459" y="4004571"/>
            <a:ext cx="4923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3x3, K filters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6D8305-77DE-4CCE-83BD-3F5B579A025C}"/>
              </a:ext>
            </a:extLst>
          </p:cNvPr>
          <p:cNvSpPr/>
          <p:nvPr/>
        </p:nvSpPr>
        <p:spPr bwMode="auto">
          <a:xfrm>
            <a:off x="15630938" y="5244617"/>
            <a:ext cx="1020417" cy="4787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AA15D8-58A6-414E-970A-7245E80D0FD4}"/>
              </a:ext>
            </a:extLst>
          </p:cNvPr>
          <p:cNvSpPr/>
          <p:nvPr/>
        </p:nvSpPr>
        <p:spPr bwMode="auto">
          <a:xfrm>
            <a:off x="15332763" y="5499652"/>
            <a:ext cx="1020417" cy="478734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D2960A-49B0-463E-92A3-92C64CF03076}"/>
              </a:ext>
            </a:extLst>
          </p:cNvPr>
          <p:cNvSpPr txBox="1"/>
          <p:nvPr/>
        </p:nvSpPr>
        <p:spPr>
          <a:xfrm rot="19381644">
            <a:off x="16844852" y="6299463"/>
            <a:ext cx="254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354E61-FC18-4E95-AC03-C202CD3FA98E}"/>
              </a:ext>
            </a:extLst>
          </p:cNvPr>
          <p:cNvSpPr txBox="1"/>
          <p:nvPr/>
        </p:nvSpPr>
        <p:spPr>
          <a:xfrm>
            <a:off x="19351480" y="6732716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04CA045-5A75-461C-9952-ADA0E3B7C336}"/>
              </a:ext>
            </a:extLst>
          </p:cNvPr>
          <p:cNvSpPr/>
          <p:nvPr/>
        </p:nvSpPr>
        <p:spPr bwMode="auto">
          <a:xfrm>
            <a:off x="20332144" y="5305048"/>
            <a:ext cx="5049079" cy="47873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AE57E0-87F3-4988-9FB6-7E002EBD08A0}"/>
              </a:ext>
            </a:extLst>
          </p:cNvPr>
          <p:cNvSpPr txBox="1"/>
          <p:nvPr/>
        </p:nvSpPr>
        <p:spPr>
          <a:xfrm>
            <a:off x="20106863" y="3542906"/>
            <a:ext cx="9326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H’xW</a:t>
            </a:r>
            <a:r>
              <a:rPr lang="en-US" dirty="0"/>
              <a:t>’, K output channels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DB6285-FF69-48FE-8D1B-26F5CB2AD59C}"/>
              </a:ext>
            </a:extLst>
          </p:cNvPr>
          <p:cNvSpPr txBox="1"/>
          <p:nvPr/>
        </p:nvSpPr>
        <p:spPr>
          <a:xfrm rot="19381644">
            <a:off x="27927609" y="5533991"/>
            <a:ext cx="254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D0428E-A4AD-47A1-A17E-BDB5E773548A}"/>
              </a:ext>
            </a:extLst>
          </p:cNvPr>
          <p:cNvSpPr txBox="1"/>
          <p:nvPr/>
        </p:nvSpPr>
        <p:spPr>
          <a:xfrm>
            <a:off x="17234444" y="7880647"/>
            <a:ext cx="89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988623-9612-4C11-AB89-714E12F81DE2}"/>
              </a:ext>
            </a:extLst>
          </p:cNvPr>
          <p:cNvSpPr/>
          <p:nvPr/>
        </p:nvSpPr>
        <p:spPr bwMode="auto">
          <a:xfrm>
            <a:off x="22687715" y="12555311"/>
            <a:ext cx="5049079" cy="47873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2EF60C3-04E5-4762-B433-8419A114BBDF}"/>
              </a:ext>
            </a:extLst>
          </p:cNvPr>
          <p:cNvSpPr/>
          <p:nvPr/>
        </p:nvSpPr>
        <p:spPr bwMode="auto">
          <a:xfrm>
            <a:off x="21253172" y="12932458"/>
            <a:ext cx="5049079" cy="4787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D278EB-BC78-49B6-863C-FA2BE42E4877}"/>
              </a:ext>
            </a:extLst>
          </p:cNvPr>
          <p:cNvSpPr/>
          <p:nvPr/>
        </p:nvSpPr>
        <p:spPr bwMode="auto">
          <a:xfrm>
            <a:off x="16074886" y="13078657"/>
            <a:ext cx="1020417" cy="47873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B2E1F4-CF38-49CD-805C-07166B6F0ACC}"/>
              </a:ext>
            </a:extLst>
          </p:cNvPr>
          <p:cNvSpPr txBox="1"/>
          <p:nvPr/>
        </p:nvSpPr>
        <p:spPr>
          <a:xfrm>
            <a:off x="1878500" y="14188003"/>
            <a:ext cx="42274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convolution, G=2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6AF2E59-0362-465A-B8BB-D584702DDD85}"/>
              </a:ext>
            </a:extLst>
          </p:cNvPr>
          <p:cNvSpPr/>
          <p:nvPr/>
        </p:nvSpPr>
        <p:spPr bwMode="auto">
          <a:xfrm>
            <a:off x="7487478" y="13588727"/>
            <a:ext cx="5049079" cy="478734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493D1C-D749-499B-B9C0-76DE2B2930AE}"/>
              </a:ext>
            </a:extLst>
          </p:cNvPr>
          <p:cNvSpPr txBox="1"/>
          <p:nvPr/>
        </p:nvSpPr>
        <p:spPr>
          <a:xfrm>
            <a:off x="9226828" y="12470793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HxW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8F2C56-B38A-4CB7-A581-AF6AD19D181E}"/>
              </a:ext>
            </a:extLst>
          </p:cNvPr>
          <p:cNvSpPr txBox="1"/>
          <p:nvPr/>
        </p:nvSpPr>
        <p:spPr>
          <a:xfrm>
            <a:off x="6122930" y="14331688"/>
            <a:ext cx="1644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C/2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C203F0-26E0-4CDE-B2B6-CC1F69A49744}"/>
              </a:ext>
            </a:extLst>
          </p:cNvPr>
          <p:cNvSpPr txBox="1"/>
          <p:nvPr/>
        </p:nvSpPr>
        <p:spPr>
          <a:xfrm>
            <a:off x="13636487" y="16531246"/>
            <a:ext cx="8945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*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A2D546-58BE-4DFA-A023-4E5D77E83637}"/>
              </a:ext>
            </a:extLst>
          </p:cNvPr>
          <p:cNvSpPr txBox="1"/>
          <p:nvPr/>
        </p:nvSpPr>
        <p:spPr>
          <a:xfrm>
            <a:off x="15001459" y="12093646"/>
            <a:ext cx="4923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3x3, K filters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510BC68-7D59-4D67-B66B-C5E53D3216D3}"/>
              </a:ext>
            </a:extLst>
          </p:cNvPr>
          <p:cNvSpPr/>
          <p:nvPr/>
        </p:nvSpPr>
        <p:spPr bwMode="auto">
          <a:xfrm>
            <a:off x="15630938" y="13333692"/>
            <a:ext cx="1020417" cy="4787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3A84298-A007-4D84-97E2-CDC44CF3C683}"/>
              </a:ext>
            </a:extLst>
          </p:cNvPr>
          <p:cNvSpPr/>
          <p:nvPr/>
        </p:nvSpPr>
        <p:spPr bwMode="auto">
          <a:xfrm>
            <a:off x="15332763" y="13588727"/>
            <a:ext cx="1020417" cy="478734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BF9D70-77F9-4E25-A397-D0F952199A4F}"/>
              </a:ext>
            </a:extLst>
          </p:cNvPr>
          <p:cNvSpPr txBox="1"/>
          <p:nvPr/>
        </p:nvSpPr>
        <p:spPr>
          <a:xfrm rot="19381644">
            <a:off x="16844852" y="14388538"/>
            <a:ext cx="254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72A7FB-32B5-4F40-A874-7380532DFDCB}"/>
              </a:ext>
            </a:extLst>
          </p:cNvPr>
          <p:cNvSpPr txBox="1"/>
          <p:nvPr/>
        </p:nvSpPr>
        <p:spPr>
          <a:xfrm>
            <a:off x="19421042" y="16531246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4C84301-E974-44D3-B371-1D41E802173F}"/>
              </a:ext>
            </a:extLst>
          </p:cNvPr>
          <p:cNvSpPr/>
          <p:nvPr/>
        </p:nvSpPr>
        <p:spPr bwMode="auto">
          <a:xfrm>
            <a:off x="20332144" y="13394123"/>
            <a:ext cx="5049079" cy="47873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48A4BAC-35C6-4C54-88CF-4DD669F70EC6}"/>
              </a:ext>
            </a:extLst>
          </p:cNvPr>
          <p:cNvSpPr txBox="1"/>
          <p:nvPr/>
        </p:nvSpPr>
        <p:spPr>
          <a:xfrm>
            <a:off x="20106863" y="11631981"/>
            <a:ext cx="9326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H’xW</a:t>
            </a:r>
            <a:r>
              <a:rPr lang="en-US" dirty="0"/>
              <a:t>’, K output channels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7B2D45-31A0-4F32-A887-1AB2088058EA}"/>
              </a:ext>
            </a:extLst>
          </p:cNvPr>
          <p:cNvSpPr txBox="1"/>
          <p:nvPr/>
        </p:nvSpPr>
        <p:spPr>
          <a:xfrm rot="19381644">
            <a:off x="27927609" y="13623066"/>
            <a:ext cx="254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EAADD44-3C44-43DC-931C-A62C0565E8B2}"/>
              </a:ext>
            </a:extLst>
          </p:cNvPr>
          <p:cNvSpPr txBox="1"/>
          <p:nvPr/>
        </p:nvSpPr>
        <p:spPr>
          <a:xfrm>
            <a:off x="17234444" y="15969722"/>
            <a:ext cx="89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AB63D36-B9D9-41E6-89C4-BE1191669CFB}"/>
              </a:ext>
            </a:extLst>
          </p:cNvPr>
          <p:cNvCxnSpPr>
            <a:endCxn id="50" idx="3"/>
          </p:cNvCxnSpPr>
          <p:nvPr/>
        </p:nvCxnSpPr>
        <p:spPr>
          <a:xfrm flipV="1">
            <a:off x="7487478" y="15982401"/>
            <a:ext cx="5049079" cy="1785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73B0D22-DC2C-4273-BFB9-E2C20E036F8F}"/>
              </a:ext>
            </a:extLst>
          </p:cNvPr>
          <p:cNvSpPr txBox="1"/>
          <p:nvPr/>
        </p:nvSpPr>
        <p:spPr>
          <a:xfrm>
            <a:off x="6122930" y="16916734"/>
            <a:ext cx="1644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C/2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1E1F0FA-D6ED-4528-825B-9C2BA5797BE0}"/>
              </a:ext>
            </a:extLst>
          </p:cNvPr>
          <p:cNvCxnSpPr>
            <a:cxnSpLocks/>
            <a:stCxn id="56" idx="1"/>
            <a:endCxn id="56" idx="3"/>
          </p:cNvCxnSpPr>
          <p:nvPr/>
        </p:nvCxnSpPr>
        <p:spPr>
          <a:xfrm>
            <a:off x="15332763" y="15982401"/>
            <a:ext cx="1020417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5AC43B-D070-4ED3-B588-9A2353A203C2}"/>
              </a:ext>
            </a:extLst>
          </p:cNvPr>
          <p:cNvSpPr txBox="1"/>
          <p:nvPr/>
        </p:nvSpPr>
        <p:spPr>
          <a:xfrm>
            <a:off x="13649740" y="14203173"/>
            <a:ext cx="8945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*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AEA2078-FAB1-4910-886E-B4EFC1E3F110}"/>
              </a:ext>
            </a:extLst>
          </p:cNvPr>
          <p:cNvCxnSpPr/>
          <p:nvPr/>
        </p:nvCxnSpPr>
        <p:spPr>
          <a:xfrm flipV="1">
            <a:off x="20332144" y="15926637"/>
            <a:ext cx="5049079" cy="1785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D71BF4C-5998-4AC3-BED7-88C268C09335}"/>
              </a:ext>
            </a:extLst>
          </p:cNvPr>
          <p:cNvSpPr txBox="1"/>
          <p:nvPr/>
        </p:nvSpPr>
        <p:spPr>
          <a:xfrm>
            <a:off x="19414428" y="14203173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6D57A28-3B35-47C3-8D7F-E9F61202F281}"/>
              </a:ext>
            </a:extLst>
          </p:cNvPr>
          <p:cNvSpPr txBox="1"/>
          <p:nvPr/>
        </p:nvSpPr>
        <p:spPr>
          <a:xfrm>
            <a:off x="30443125" y="12093646"/>
            <a:ext cx="568518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Perform convolution for every group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Split along the input channel dimension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AFCC5D-455B-4DF3-A0E3-00C44E393BEA}"/>
              </a:ext>
            </a:extLst>
          </p:cNvPr>
          <p:cNvSpPr txBox="1"/>
          <p:nvPr/>
        </p:nvSpPr>
        <p:spPr>
          <a:xfrm>
            <a:off x="30493873" y="4065243"/>
            <a:ext cx="568518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Perform convolution for every output channel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CxHxW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KxHxW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kenrel</a:t>
            </a:r>
            <a:r>
              <a:rPr lang="en-US" dirty="0">
                <a:sym typeface="Wingdings" panose="05000000000000000000" pitchFamily="2" charset="2"/>
              </a:rPr>
              <a:t> size </a:t>
            </a:r>
            <a:r>
              <a:rPr lang="en-US" dirty="0" err="1">
                <a:sym typeface="Wingdings" panose="05000000000000000000" pitchFamily="2" charset="2"/>
              </a:rPr>
              <a:t>k</a:t>
            </a:r>
            <a:r>
              <a:rPr lang="en-US" baseline="-25000" dirty="0" err="1">
                <a:sym typeface="Wingdings" panose="05000000000000000000" pitchFamily="2" charset="2"/>
              </a:rPr>
              <a:t>x</a:t>
            </a:r>
            <a:r>
              <a:rPr lang="en-US" dirty="0" err="1">
                <a:sym typeface="Wingdings" panose="05000000000000000000" pitchFamily="2" charset="2"/>
              </a:rPr>
              <a:t>xk</a:t>
            </a:r>
            <a:r>
              <a:rPr lang="en-US" baseline="-25000" dirty="0" err="1">
                <a:sym typeface="Wingdings" panose="05000000000000000000" pitchFamily="2" charset="2"/>
              </a:rPr>
              <a:t>y</a:t>
            </a:r>
            <a:r>
              <a:rPr lang="en-US" dirty="0" err="1">
                <a:sym typeface="Wingdings" panose="05000000000000000000" pitchFamily="2" charset="2"/>
              </a:rPr>
              <a:t>xCxK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24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Deep-wise convolution</a:t>
            </a:r>
            <a:endParaRPr lang="en-US" sz="9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6BD072-6FE5-4679-BCE6-03F2CD2A5B7E}"/>
              </a:ext>
            </a:extLst>
          </p:cNvPr>
          <p:cNvSpPr txBox="1"/>
          <p:nvPr/>
        </p:nvSpPr>
        <p:spPr>
          <a:xfrm>
            <a:off x="1802295" y="3517845"/>
            <a:ext cx="295125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Depth-wise convolution is implemented with group convolution with G=C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 2D convolution for every input channel independently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AD1145E-B172-4354-8787-202B6965D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193" y="7360340"/>
            <a:ext cx="10270518" cy="1001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661D6F-82BE-4392-BC75-957389FFF96B}"/>
              </a:ext>
            </a:extLst>
          </p:cNvPr>
          <p:cNvSpPr/>
          <p:nvPr/>
        </p:nvSpPr>
        <p:spPr>
          <a:xfrm>
            <a:off x="2209800" y="18399939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https://medium.com/@zurister/depth-wise-convolution-and-depth-wise-separable-convolution-37346565d4ec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72A47-C816-4AD5-ACB9-3BC2AA809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4460" y="8773479"/>
            <a:ext cx="17458350" cy="649509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3470A82-029D-450D-83C1-D6028332517C}"/>
              </a:ext>
            </a:extLst>
          </p:cNvPr>
          <p:cNvSpPr/>
          <p:nvPr/>
        </p:nvSpPr>
        <p:spPr bwMode="auto">
          <a:xfrm>
            <a:off x="19247292" y="10487441"/>
            <a:ext cx="2501016" cy="1081710"/>
          </a:xfrm>
          <a:prstGeom prst="ellipse">
            <a:avLst/>
          </a:prstGeom>
          <a:noFill/>
          <a:ln w="1016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574D2D-E81A-4A5C-8688-FF7FB24D528D}"/>
              </a:ext>
            </a:extLst>
          </p:cNvPr>
          <p:cNvCxnSpPr/>
          <p:nvPr/>
        </p:nvCxnSpPr>
        <p:spPr>
          <a:xfrm flipH="1">
            <a:off x="6149009" y="9700591"/>
            <a:ext cx="662608" cy="397566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745C7A2-E044-4653-A4AB-0164F63FEB89}"/>
              </a:ext>
            </a:extLst>
          </p:cNvPr>
          <p:cNvCxnSpPr>
            <a:cxnSpLocks/>
          </p:cNvCxnSpPr>
          <p:nvPr/>
        </p:nvCxnSpPr>
        <p:spPr>
          <a:xfrm>
            <a:off x="8386249" y="9621619"/>
            <a:ext cx="0" cy="556051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E645EE6-69E9-470A-915F-3276AE583EB3}"/>
              </a:ext>
            </a:extLst>
          </p:cNvPr>
          <p:cNvCxnSpPr>
            <a:cxnSpLocks/>
          </p:cNvCxnSpPr>
          <p:nvPr/>
        </p:nvCxnSpPr>
        <p:spPr>
          <a:xfrm>
            <a:off x="9647583" y="9621619"/>
            <a:ext cx="887895" cy="476538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6E42CC9-B156-4C3E-AEE2-43DD71585D23}"/>
              </a:ext>
            </a:extLst>
          </p:cNvPr>
          <p:cNvSpPr txBox="1"/>
          <p:nvPr/>
        </p:nvSpPr>
        <p:spPr>
          <a:xfrm>
            <a:off x="10535478" y="9223513"/>
            <a:ext cx="3538332" cy="4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Split along input channel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8BD583D-2B53-4A5D-9902-838AE5AAEF26}"/>
              </a:ext>
            </a:extLst>
          </p:cNvPr>
          <p:cNvSpPr txBox="1"/>
          <p:nvPr/>
        </p:nvSpPr>
        <p:spPr>
          <a:xfrm>
            <a:off x="12368414" y="12151893"/>
            <a:ext cx="3538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convolve each channel separately 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C07F1D5-0BB0-4F76-95D3-7D91C35D7AF3}"/>
              </a:ext>
            </a:extLst>
          </p:cNvPr>
          <p:cNvCxnSpPr/>
          <p:nvPr/>
        </p:nvCxnSpPr>
        <p:spPr>
          <a:xfrm flipH="1">
            <a:off x="6119255" y="9700591"/>
            <a:ext cx="662608" cy="397566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909B496-CD39-4F7B-9BEA-6E81DF90F5CC}"/>
              </a:ext>
            </a:extLst>
          </p:cNvPr>
          <p:cNvCxnSpPr>
            <a:cxnSpLocks/>
          </p:cNvCxnSpPr>
          <p:nvPr/>
        </p:nvCxnSpPr>
        <p:spPr>
          <a:xfrm>
            <a:off x="5870713" y="14975406"/>
            <a:ext cx="846012" cy="539800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F70E4C8-75CE-4539-B49F-E97B41601842}"/>
              </a:ext>
            </a:extLst>
          </p:cNvPr>
          <p:cNvCxnSpPr>
            <a:cxnSpLocks/>
          </p:cNvCxnSpPr>
          <p:nvPr/>
        </p:nvCxnSpPr>
        <p:spPr>
          <a:xfrm>
            <a:off x="8326122" y="14796488"/>
            <a:ext cx="0" cy="633491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95D28C7-883F-4749-901A-47A16F99199A}"/>
              </a:ext>
            </a:extLst>
          </p:cNvPr>
          <p:cNvCxnSpPr>
            <a:cxnSpLocks/>
          </p:cNvCxnSpPr>
          <p:nvPr/>
        </p:nvCxnSpPr>
        <p:spPr>
          <a:xfrm flipH="1">
            <a:off x="10307013" y="14951831"/>
            <a:ext cx="904327" cy="633491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E2D79DD-BC02-4ECB-B229-B2C939BEB8DD}"/>
              </a:ext>
            </a:extLst>
          </p:cNvPr>
          <p:cNvSpPr txBox="1"/>
          <p:nvPr/>
        </p:nvSpPr>
        <p:spPr>
          <a:xfrm>
            <a:off x="11349630" y="15192416"/>
            <a:ext cx="3538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Put together along channel dimension</a:t>
            </a:r>
          </a:p>
        </p:txBody>
      </p:sp>
    </p:spTree>
    <p:extLst>
      <p:ext uri="{BB962C8B-B14F-4D97-AF65-F5344CB8AC3E}">
        <p14:creationId xmlns:p14="http://schemas.microsoft.com/office/powerpoint/2010/main" val="353585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Shuffle Net : further reduce computation for 1x1 conv</a:t>
            </a:r>
            <a:endParaRPr lang="en-US" sz="9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99CF1-78F0-4329-83C4-29E0050D4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597" y="5386387"/>
            <a:ext cx="8372475" cy="9801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0E66DC-D087-4BCD-9BBD-D27BA4BF7077}"/>
              </a:ext>
            </a:extLst>
          </p:cNvPr>
          <p:cNvSpPr txBox="1"/>
          <p:nvPr/>
        </p:nvSpPr>
        <p:spPr>
          <a:xfrm>
            <a:off x="1086679" y="3852018"/>
            <a:ext cx="1269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1x1 CONV, </a:t>
            </a:r>
            <a:r>
              <a:rPr lang="en-US" dirty="0" err="1"/>
              <a:t>CxKxHxW</a:t>
            </a:r>
            <a:r>
              <a:rPr lang="en-US" dirty="0"/>
              <a:t> multiplications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6690F-0B4F-49A3-8A6F-2BC3CA9B2F80}"/>
              </a:ext>
            </a:extLst>
          </p:cNvPr>
          <p:cNvSpPr txBox="1"/>
          <p:nvPr/>
        </p:nvSpPr>
        <p:spPr>
          <a:xfrm>
            <a:off x="14259340" y="3842283"/>
            <a:ext cx="1575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1x1 group CONV, </a:t>
            </a:r>
            <a:r>
              <a:rPr lang="en-US" dirty="0" err="1"/>
              <a:t>CxKxHxW</a:t>
            </a:r>
            <a:r>
              <a:rPr lang="en-US" dirty="0"/>
              <a:t> /G multiplications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23B22-03F7-484A-8A0E-939FB6C136E4}"/>
              </a:ext>
            </a:extLst>
          </p:cNvPr>
          <p:cNvSpPr txBox="1"/>
          <p:nvPr/>
        </p:nvSpPr>
        <p:spPr>
          <a:xfrm>
            <a:off x="12417287" y="5636090"/>
            <a:ext cx="18990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every group is processed independently, channel shuffle was added to allow intra-group interaction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404035-B41F-477C-BD74-1FD56022FD18}"/>
              </a:ext>
            </a:extLst>
          </p:cNvPr>
          <p:cNvSpPr txBox="1"/>
          <p:nvPr/>
        </p:nvSpPr>
        <p:spPr>
          <a:xfrm>
            <a:off x="3564835" y="16114643"/>
            <a:ext cx="7116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Shuffle net module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324B1-7558-46F1-A30C-DDC95C48ACA8}"/>
              </a:ext>
            </a:extLst>
          </p:cNvPr>
          <p:cNvSpPr/>
          <p:nvPr/>
        </p:nvSpPr>
        <p:spPr>
          <a:xfrm>
            <a:off x="2027582" y="18394362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ShuffleNet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: An Extremely Efficient Convolutional Neural Network for Mobile Devices. https://arxiv.org/abs/1707.01083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EEC3A4-00E0-41A2-995C-CF6AA2955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8730" y="7554642"/>
            <a:ext cx="14245376" cy="63510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12889D-11E4-4285-9AC9-2CEC9ADBD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5048" y="14540676"/>
            <a:ext cx="15563850" cy="2571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C9BF30-FD7F-4143-99CA-9AD16B59D0A0}"/>
              </a:ext>
            </a:extLst>
          </p:cNvPr>
          <p:cNvSpPr txBox="1"/>
          <p:nvPr/>
        </p:nvSpPr>
        <p:spPr>
          <a:xfrm>
            <a:off x="29757756" y="14540676"/>
            <a:ext cx="65068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accuracy when model complexity is limited</a:t>
            </a:r>
          </a:p>
        </p:txBody>
      </p:sp>
    </p:spTree>
    <p:extLst>
      <p:ext uri="{BB962C8B-B14F-4D97-AF65-F5344CB8AC3E}">
        <p14:creationId xmlns:p14="http://schemas.microsoft.com/office/powerpoint/2010/main" val="213143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Squeeze net : </a:t>
            </a:r>
            <a:r>
              <a:rPr lang="en-US" altLang="zh-CN" sz="9600" dirty="0" err="1"/>
              <a:t>AlexNet</a:t>
            </a:r>
            <a:r>
              <a:rPr lang="en-US" altLang="zh-CN" sz="9600" dirty="0"/>
              <a:t> accuracy with 50x less #paras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05B71-8C71-4AAB-B241-034431F8B6A3}"/>
              </a:ext>
            </a:extLst>
          </p:cNvPr>
          <p:cNvSpPr/>
          <p:nvPr/>
        </p:nvSpPr>
        <p:spPr>
          <a:xfrm>
            <a:off x="2133600" y="18434568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/>
              <a:t>SqueezeNet</a:t>
            </a:r>
            <a:r>
              <a:rPr lang="en-US" sz="2400" dirty="0"/>
              <a:t>: </a:t>
            </a:r>
            <a:r>
              <a:rPr lang="en-US" sz="2400" dirty="0" err="1"/>
              <a:t>AlexNet</a:t>
            </a:r>
            <a:r>
              <a:rPr lang="en-US" sz="2400" dirty="0"/>
              <a:t>-level accuracy with 50x fewer parameters and &lt;0.5MB model size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https://arxiv.org/abs/1602.07360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57E25-78CD-4FB5-8699-E40C1A4E45B2}"/>
              </a:ext>
            </a:extLst>
          </p:cNvPr>
          <p:cNvSpPr txBox="1"/>
          <p:nvPr/>
        </p:nvSpPr>
        <p:spPr>
          <a:xfrm>
            <a:off x="2133600" y="3657600"/>
            <a:ext cx="213094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 memory size and computation while maintaining the performance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1x1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Introduce “fire” module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 the image size at a slower pace for accuracy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F097F28-E307-45BF-9958-23AC7ECE7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2679" y="5460653"/>
            <a:ext cx="15049721" cy="1114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8A048-7C70-4D88-93B0-92A5F0BBA377}"/>
              </a:ext>
            </a:extLst>
          </p:cNvPr>
          <p:cNvSpPr txBox="1"/>
          <p:nvPr/>
        </p:nvSpPr>
        <p:spPr>
          <a:xfrm>
            <a:off x="12087258" y="8165378"/>
            <a:ext cx="77495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Fire module</a:t>
            </a:r>
          </a:p>
          <a:p>
            <a:endParaRPr lang="en-US" dirty="0"/>
          </a:p>
          <a:p>
            <a:pPr algn="ctr"/>
            <a:r>
              <a:rPr lang="en-US" dirty="0"/>
              <a:t>Hyperparameters: number of CONV output channels</a:t>
            </a:r>
          </a:p>
          <a:p>
            <a:r>
              <a:rPr lang="en-US" dirty="0"/>
              <a:t>K</a:t>
            </a:r>
            <a:r>
              <a:rPr lang="en-US" baseline="-25000" dirty="0"/>
              <a:t>1x1,s, </a:t>
            </a:r>
            <a:r>
              <a:rPr lang="en-US" dirty="0"/>
              <a:t>K</a:t>
            </a:r>
            <a:r>
              <a:rPr lang="en-US" baseline="-25000" dirty="0"/>
              <a:t>1x1,e,</a:t>
            </a:r>
            <a:r>
              <a:rPr lang="en-US" dirty="0"/>
              <a:t> K</a:t>
            </a:r>
            <a:r>
              <a:rPr lang="en-US" baseline="-25000" dirty="0"/>
              <a:t>3x3,s</a:t>
            </a:r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75AB5AF2-97A7-436A-8A4C-EB5294FD9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81" y="14612088"/>
            <a:ext cx="12344814" cy="368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5FF90F5-0FE6-452F-BCC5-C0C7E52AD1CD}"/>
              </a:ext>
            </a:extLst>
          </p:cNvPr>
          <p:cNvCxnSpPr>
            <a:cxnSpLocks/>
          </p:cNvCxnSpPr>
          <p:nvPr/>
        </p:nvCxnSpPr>
        <p:spPr>
          <a:xfrm>
            <a:off x="3949016" y="1116023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6DC966A-DDB0-4894-8DDB-9FD60483F855}"/>
              </a:ext>
            </a:extLst>
          </p:cNvPr>
          <p:cNvSpPr/>
          <p:nvPr/>
        </p:nvSpPr>
        <p:spPr bwMode="auto">
          <a:xfrm>
            <a:off x="4944825" y="9044864"/>
            <a:ext cx="796972" cy="397515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1x1</a:t>
            </a:r>
            <a:r>
              <a:rPr lang="en-US" sz="2400" dirty="0"/>
              <a:t>, K</a:t>
            </a:r>
            <a:r>
              <a:rPr lang="en-US" sz="2400" baseline="-25000" dirty="0"/>
              <a:t>1x1,s</a:t>
            </a:r>
            <a:endParaRPr lang="en-US" sz="1100" dirty="0"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DC3A89-EEE3-4A66-AEA3-D4FCFF5078B1}"/>
              </a:ext>
            </a:extLst>
          </p:cNvPr>
          <p:cNvSpPr/>
          <p:nvPr/>
        </p:nvSpPr>
        <p:spPr bwMode="auto">
          <a:xfrm>
            <a:off x="6596450" y="8061931"/>
            <a:ext cx="796972" cy="27428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1x1, K</a:t>
            </a:r>
            <a:r>
              <a:rPr lang="en-US" sz="2400" baseline="-25000" dirty="0">
                <a:latin typeface="Arial"/>
              </a:rPr>
              <a:t>1x1,e</a:t>
            </a:r>
            <a:endParaRPr lang="en-US" sz="1100" baseline="-25000" dirty="0"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E3E261-831C-4775-A9CE-4506EBE38B11}"/>
              </a:ext>
            </a:extLst>
          </p:cNvPr>
          <p:cNvSpPr/>
          <p:nvPr/>
        </p:nvSpPr>
        <p:spPr bwMode="auto">
          <a:xfrm>
            <a:off x="6596450" y="11151551"/>
            <a:ext cx="796972" cy="27428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3x3,</a:t>
            </a:r>
            <a:r>
              <a:rPr lang="en-US" sz="2400" dirty="0"/>
              <a:t> K</a:t>
            </a:r>
            <a:r>
              <a:rPr lang="en-US" sz="2400" baseline="-25000" dirty="0"/>
              <a:t>3x3,e</a:t>
            </a:r>
            <a:endParaRPr lang="en-US" sz="2400" dirty="0">
              <a:latin typeface="Arial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7BDB491-4BCF-434C-A735-FDA1B5193A1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5741797" y="9433340"/>
            <a:ext cx="854653" cy="159910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A78A35-45E5-4F42-AA66-1711E73C7CE0}"/>
              </a:ext>
            </a:extLst>
          </p:cNvPr>
          <p:cNvCxnSpPr>
            <a:cxnSpLocks/>
            <a:stCxn id="34" idx="3"/>
            <a:endCxn id="37" idx="1"/>
          </p:cNvCxnSpPr>
          <p:nvPr/>
        </p:nvCxnSpPr>
        <p:spPr>
          <a:xfrm>
            <a:off x="5741797" y="11032440"/>
            <a:ext cx="854653" cy="149052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6499364-FD68-491D-B18C-D594DB7BBD39}"/>
              </a:ext>
            </a:extLst>
          </p:cNvPr>
          <p:cNvSpPr/>
          <p:nvPr/>
        </p:nvSpPr>
        <p:spPr bwMode="auto">
          <a:xfrm>
            <a:off x="8478894" y="8954756"/>
            <a:ext cx="693537" cy="4155368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Concatenate along channels</a:t>
            </a:r>
            <a:endParaRPr lang="en-US" sz="1100" dirty="0">
              <a:latin typeface="Arial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8A7CE3F-3106-4268-99F9-861D4400EEAD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7300530" y="9302784"/>
            <a:ext cx="1178364" cy="172965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D9687EA-FE6F-459B-A5F9-EED53904996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 flipV="1">
            <a:off x="7393422" y="11032440"/>
            <a:ext cx="1085472" cy="149052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F5A80D2-2633-4DCE-B029-559D11382936}"/>
              </a:ext>
            </a:extLst>
          </p:cNvPr>
          <p:cNvCxnSpPr>
            <a:cxnSpLocks/>
          </p:cNvCxnSpPr>
          <p:nvPr/>
        </p:nvCxnSpPr>
        <p:spPr>
          <a:xfrm>
            <a:off x="9382407" y="1103244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74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Efficient Net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B348A6-F677-4ECC-B591-CEAA47277CC9}"/>
              </a:ext>
            </a:extLst>
          </p:cNvPr>
          <p:cNvSpPr/>
          <p:nvPr/>
        </p:nvSpPr>
        <p:spPr>
          <a:xfrm>
            <a:off x="1930395" y="18474324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EfficientNet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: Rethinking Model Scaling for Convolutional Neural Networks. https://arxiv.org/abs/1905.11946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FD03885-9107-485B-BE8B-DCFC5A7BB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921" y="4344227"/>
            <a:ext cx="14918735" cy="307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A756BF8-A6A4-4BC1-A7A7-18F45123B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932" y="10384879"/>
            <a:ext cx="16070198" cy="728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AD079F-1D95-4DE7-B9FC-420450082492}"/>
              </a:ext>
            </a:extLst>
          </p:cNvPr>
          <p:cNvSpPr txBox="1"/>
          <p:nvPr/>
        </p:nvSpPr>
        <p:spPr>
          <a:xfrm>
            <a:off x="1930395" y="3869635"/>
            <a:ext cx="1444929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Systematic way to expand network – depth, width, image resolution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Starting from a base model, search optimal expansion to grow all three aspects together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neural architecture search to find a good expansion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1288D-1AAB-49F6-957C-1C1908F528C6}"/>
              </a:ext>
            </a:extLst>
          </p:cNvPr>
          <p:cNvSpPr txBox="1"/>
          <p:nvPr/>
        </p:nvSpPr>
        <p:spPr>
          <a:xfrm>
            <a:off x="18447026" y="7977809"/>
            <a:ext cx="13344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MBConv</a:t>
            </a:r>
            <a:r>
              <a:rPr lang="en-US" dirty="0"/>
              <a:t> is from </a:t>
            </a:r>
            <a:r>
              <a:rPr lang="en-US" dirty="0" err="1"/>
              <a:t>MobileNet</a:t>
            </a:r>
            <a:r>
              <a:rPr lang="en-US" dirty="0"/>
              <a:t> V2 https://arxiv.org/pdf/1801.04381.pdf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5C11E4-603C-4521-811B-922ED04C7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7911" y="10212402"/>
            <a:ext cx="6950933" cy="74525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846450-0730-44E1-A345-02FB538725FE}"/>
              </a:ext>
            </a:extLst>
          </p:cNvPr>
          <p:cNvSpPr/>
          <p:nvPr/>
        </p:nvSpPr>
        <p:spPr>
          <a:xfrm>
            <a:off x="16994137" y="11669555"/>
            <a:ext cx="1081377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92929"/>
                </a:solidFill>
                <a:latin typeface="charter"/>
              </a:rPr>
              <a:t>depth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 :the number of layers in a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92929"/>
                </a:solidFill>
                <a:latin typeface="charter"/>
              </a:rPr>
              <a:t>width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 is the number of neurons in a layer or the number of filters in a convolutional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92929"/>
                </a:solidFill>
                <a:latin typeface="charter"/>
              </a:rPr>
              <a:t>resolution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 is the height and width of the input tensor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408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Efficient Net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B348A6-F677-4ECC-B591-CEAA47277CC9}"/>
              </a:ext>
            </a:extLst>
          </p:cNvPr>
          <p:cNvSpPr/>
          <p:nvPr/>
        </p:nvSpPr>
        <p:spPr>
          <a:xfrm>
            <a:off x="1930395" y="18474324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EfficientNet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: Rethinking Model Scaling for Convolutional Neural Networks. https://arxiv.org/abs/1905.11946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8A577-551D-4A7F-B225-6D8D7CA20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45" y="4067382"/>
            <a:ext cx="13071407" cy="13608441"/>
          </a:xfrm>
          <a:prstGeom prst="rect">
            <a:avLst/>
          </a:prstGeom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8F59524-151D-4BCC-B1A1-2385BEC93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765" y="4836629"/>
            <a:ext cx="17237228" cy="588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0C86D6-AEBC-4484-B3F5-4F68354BAC2A}"/>
              </a:ext>
            </a:extLst>
          </p:cNvPr>
          <p:cNvSpPr txBox="1"/>
          <p:nvPr/>
        </p:nvSpPr>
        <p:spPr>
          <a:xfrm>
            <a:off x="17148313" y="11648661"/>
            <a:ext cx="1694568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Scaling up a single aspect quickly saturates the accuracy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Jointly scale up all three aspects achieved top accuracy with reduced model complexity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systematic approach to design CNN!</a:t>
            </a:r>
          </a:p>
        </p:txBody>
      </p:sp>
    </p:spTree>
    <p:extLst>
      <p:ext uri="{BB962C8B-B14F-4D97-AF65-F5344CB8AC3E}">
        <p14:creationId xmlns:p14="http://schemas.microsoft.com/office/powerpoint/2010/main" val="275803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ImageNet winners</a:t>
            </a:r>
            <a:endParaRPr lang="en-US" sz="107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0D7CEF0-4F58-452B-8F58-F806148C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15" y="9596211"/>
            <a:ext cx="19324320" cy="85966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615CBC-3F59-4304-8B23-1FEB74B37B51}"/>
              </a:ext>
            </a:extLst>
          </p:cNvPr>
          <p:cNvSpPr/>
          <p:nvPr/>
        </p:nvSpPr>
        <p:spPr bwMode="auto">
          <a:xfrm>
            <a:off x="12780320" y="9460795"/>
            <a:ext cx="19324320" cy="8751222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7469F-756F-4BDE-9B0C-AE074C026993}"/>
              </a:ext>
            </a:extLst>
          </p:cNvPr>
          <p:cNvSpPr txBox="1"/>
          <p:nvPr/>
        </p:nvSpPr>
        <p:spPr>
          <a:xfrm>
            <a:off x="27654637" y="12279464"/>
            <a:ext cx="2385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C4FEEE-2D47-4BE9-93F1-1D436FF01487}"/>
              </a:ext>
            </a:extLst>
          </p:cNvPr>
          <p:cNvGrpSpPr/>
          <p:nvPr/>
        </p:nvGrpSpPr>
        <p:grpSpPr>
          <a:xfrm>
            <a:off x="2208739" y="4216960"/>
            <a:ext cx="26748067" cy="4417334"/>
            <a:chOff x="2146973" y="3675106"/>
            <a:chExt cx="30572735" cy="52865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5D989D-2F20-4FA4-8439-D8EE36D690C8}"/>
                </a:ext>
              </a:extLst>
            </p:cNvPr>
            <p:cNvSpPr/>
            <p:nvPr/>
          </p:nvSpPr>
          <p:spPr bwMode="auto">
            <a:xfrm>
              <a:off x="10347043" y="367513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D01BEE-FA6B-475A-BE19-53A7E2C79A92}"/>
                </a:ext>
              </a:extLst>
            </p:cNvPr>
            <p:cNvSpPr/>
            <p:nvPr/>
          </p:nvSpPr>
          <p:spPr bwMode="auto">
            <a:xfrm>
              <a:off x="6822514" y="3675110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DECBA12-AF7C-4C06-BA79-554697639D45}"/>
                </a:ext>
              </a:extLst>
            </p:cNvPr>
            <p:cNvCxnSpPr>
              <a:cxnSpLocks/>
            </p:cNvCxnSpPr>
            <p:nvPr/>
          </p:nvCxnSpPr>
          <p:spPr>
            <a:xfrm>
              <a:off x="4851634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C0CD26E-8DF4-4160-A45E-D258A565F402}"/>
                </a:ext>
              </a:extLst>
            </p:cNvPr>
            <p:cNvCxnSpPr>
              <a:cxnSpLocks/>
            </p:cNvCxnSpPr>
            <p:nvPr/>
          </p:nvCxnSpPr>
          <p:spPr>
            <a:xfrm>
              <a:off x="8539209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8E58CF4-7282-4388-9BB5-188735D20547}"/>
                </a:ext>
              </a:extLst>
            </p:cNvPr>
            <p:cNvCxnSpPr>
              <a:cxnSpLocks/>
            </p:cNvCxnSpPr>
            <p:nvPr/>
          </p:nvCxnSpPr>
          <p:spPr>
            <a:xfrm>
              <a:off x="12190520" y="638692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62218FF-5A47-4123-B0DC-300804DEA939}"/>
                </a:ext>
              </a:extLst>
            </p:cNvPr>
            <p:cNvSpPr/>
            <p:nvPr/>
          </p:nvSpPr>
          <p:spPr bwMode="auto">
            <a:xfrm>
              <a:off x="20168524" y="3675148"/>
              <a:ext cx="796972" cy="5282511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Flatten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0ADD8EF-71EF-4C01-8EC2-14BF60E23D6A}"/>
                </a:ext>
              </a:extLst>
            </p:cNvPr>
            <p:cNvCxnSpPr>
              <a:cxnSpLocks/>
            </p:cNvCxnSpPr>
            <p:nvPr/>
          </p:nvCxnSpPr>
          <p:spPr>
            <a:xfrm>
              <a:off x="21068267" y="6316403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694808A-28FB-4E4E-842F-2CA50D5E3189}"/>
                </a:ext>
              </a:extLst>
            </p:cNvPr>
            <p:cNvSpPr/>
            <p:nvPr/>
          </p:nvSpPr>
          <p:spPr bwMode="auto">
            <a:xfrm>
              <a:off x="22000942" y="3675148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922506-BC01-43AD-A621-062488FDE425}"/>
                </a:ext>
              </a:extLst>
            </p:cNvPr>
            <p:cNvSpPr/>
            <p:nvPr/>
          </p:nvSpPr>
          <p:spPr bwMode="auto">
            <a:xfrm>
              <a:off x="22853883" y="3675139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5ABD49-3BA4-4CF5-915F-B2847F0C8DD7}"/>
                </a:ext>
              </a:extLst>
            </p:cNvPr>
            <p:cNvCxnSpPr>
              <a:cxnSpLocks/>
            </p:cNvCxnSpPr>
            <p:nvPr/>
          </p:nvCxnSpPr>
          <p:spPr>
            <a:xfrm>
              <a:off x="2638828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244662-7301-40EA-804B-418F1CB7B178}"/>
                </a:ext>
              </a:extLst>
            </p:cNvPr>
            <p:cNvSpPr/>
            <p:nvPr/>
          </p:nvSpPr>
          <p:spPr bwMode="auto">
            <a:xfrm>
              <a:off x="27355517" y="3675139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FC3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38C7A4E-C0C2-4502-B9B8-184C1A4F8227}"/>
                </a:ext>
              </a:extLst>
            </p:cNvPr>
            <p:cNvCxnSpPr>
              <a:cxnSpLocks/>
            </p:cNvCxnSpPr>
            <p:nvPr/>
          </p:nvCxnSpPr>
          <p:spPr>
            <a:xfrm>
              <a:off x="2826205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0BB02C-BB2F-4DE0-BD05-A88A191E8418}"/>
                </a:ext>
              </a:extLst>
            </p:cNvPr>
            <p:cNvSpPr txBox="1"/>
            <p:nvPr/>
          </p:nvSpPr>
          <p:spPr>
            <a:xfrm>
              <a:off x="29377511" y="5443249"/>
              <a:ext cx="334219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Logits</a:t>
              </a:r>
            </a:p>
            <a:p>
              <a:r>
                <a:rPr lang="en-US" dirty="0"/>
                <a:t>Bx1000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2017AE-7FB1-4979-AE43-7DDA1F88984E}"/>
                </a:ext>
              </a:extLst>
            </p:cNvPr>
            <p:cNvSpPr/>
            <p:nvPr/>
          </p:nvSpPr>
          <p:spPr bwMode="auto">
            <a:xfrm>
              <a:off x="5936249" y="3675136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A52C1D3-A4C5-476F-8C70-96B9CA830075}"/>
                </a:ext>
              </a:extLst>
            </p:cNvPr>
            <p:cNvSpPr/>
            <p:nvPr/>
          </p:nvSpPr>
          <p:spPr bwMode="auto">
            <a:xfrm>
              <a:off x="769774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6F7D7D-0789-426F-95B3-1E3D0F3D5B8F}"/>
                </a:ext>
              </a:extLst>
            </p:cNvPr>
            <p:cNvSpPr/>
            <p:nvPr/>
          </p:nvSpPr>
          <p:spPr bwMode="auto">
            <a:xfrm>
              <a:off x="9447668" y="367511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63C5160-AA6E-4579-B21E-2E562A4CD6A2}"/>
                </a:ext>
              </a:extLst>
            </p:cNvPr>
            <p:cNvSpPr/>
            <p:nvPr/>
          </p:nvSpPr>
          <p:spPr bwMode="auto">
            <a:xfrm>
              <a:off x="11249892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84DE049-8C5F-4051-8D40-7E4757F17603}"/>
                </a:ext>
              </a:extLst>
            </p:cNvPr>
            <p:cNvCxnSpPr>
              <a:cxnSpLocks/>
            </p:cNvCxnSpPr>
            <p:nvPr/>
          </p:nvCxnSpPr>
          <p:spPr>
            <a:xfrm>
              <a:off x="23745500" y="632038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849F321-3B43-4068-894B-5148521FE482}"/>
                </a:ext>
              </a:extLst>
            </p:cNvPr>
            <p:cNvSpPr/>
            <p:nvPr/>
          </p:nvSpPr>
          <p:spPr bwMode="auto">
            <a:xfrm>
              <a:off x="24678175" y="3679127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E19AD3-FC80-435A-B7B0-2B9F69DA5D11}"/>
                </a:ext>
              </a:extLst>
            </p:cNvPr>
            <p:cNvSpPr/>
            <p:nvPr/>
          </p:nvSpPr>
          <p:spPr bwMode="auto">
            <a:xfrm>
              <a:off x="25531116" y="367911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8D72A4-0CBE-4367-9371-3743865A1699}"/>
                </a:ext>
              </a:extLst>
            </p:cNvPr>
            <p:cNvSpPr txBox="1"/>
            <p:nvPr/>
          </p:nvSpPr>
          <p:spPr>
            <a:xfrm>
              <a:off x="2146973" y="6125310"/>
              <a:ext cx="2862470" cy="626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Bx3x227x227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17FAED-05BC-4774-82B7-1BCB217551C3}"/>
                </a:ext>
              </a:extLst>
            </p:cNvPr>
            <p:cNvSpPr/>
            <p:nvPr/>
          </p:nvSpPr>
          <p:spPr bwMode="auto">
            <a:xfrm>
              <a:off x="13077850" y="3675109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CONV3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C75BD3-5CB3-474B-B121-88C94A722803}"/>
                </a:ext>
              </a:extLst>
            </p:cNvPr>
            <p:cNvSpPr/>
            <p:nvPr/>
          </p:nvSpPr>
          <p:spPr bwMode="auto">
            <a:xfrm>
              <a:off x="13952991" y="367510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72A3058-DBA4-4113-ACFE-FBF8D6F6460A}"/>
                </a:ext>
              </a:extLst>
            </p:cNvPr>
            <p:cNvSpPr/>
            <p:nvPr/>
          </p:nvSpPr>
          <p:spPr bwMode="auto">
            <a:xfrm>
              <a:off x="14827778" y="367510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CONV4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E72AA9-2D41-4A22-B397-376E753D8EF7}"/>
                </a:ext>
              </a:extLst>
            </p:cNvPr>
            <p:cNvSpPr/>
            <p:nvPr/>
          </p:nvSpPr>
          <p:spPr bwMode="auto">
            <a:xfrm>
              <a:off x="15702919" y="3675107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50A300C-3FD2-48D1-9845-8ECB5D534608}"/>
                </a:ext>
              </a:extLst>
            </p:cNvPr>
            <p:cNvSpPr/>
            <p:nvPr/>
          </p:nvSpPr>
          <p:spPr bwMode="auto">
            <a:xfrm>
              <a:off x="16562679" y="367510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CONV5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C819CB4-3383-4F4A-B266-F26355A11EFE}"/>
                </a:ext>
              </a:extLst>
            </p:cNvPr>
            <p:cNvSpPr/>
            <p:nvPr/>
          </p:nvSpPr>
          <p:spPr bwMode="auto">
            <a:xfrm>
              <a:off x="17437820" y="367510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6AB78A2-3567-4806-858F-92A6CCD3794E}"/>
                </a:ext>
              </a:extLst>
            </p:cNvPr>
            <p:cNvSpPr/>
            <p:nvPr/>
          </p:nvSpPr>
          <p:spPr bwMode="auto">
            <a:xfrm>
              <a:off x="1831290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1FF3E5A-0598-4A55-A83F-3E2DB6E24939}"/>
                </a:ext>
              </a:extLst>
            </p:cNvPr>
            <p:cNvCxnSpPr>
              <a:cxnSpLocks/>
            </p:cNvCxnSpPr>
            <p:nvPr/>
          </p:nvCxnSpPr>
          <p:spPr>
            <a:xfrm>
              <a:off x="19204517" y="6390367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F4436F-8307-42D3-9527-2CB164C42D63}"/>
              </a:ext>
            </a:extLst>
          </p:cNvPr>
          <p:cNvSpPr txBox="1"/>
          <p:nvPr/>
        </p:nvSpPr>
        <p:spPr>
          <a:xfrm>
            <a:off x="2331720" y="4709160"/>
            <a:ext cx="3246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CDEE4B-32D0-4512-9BA7-6BB04A691F2B}"/>
              </a:ext>
            </a:extLst>
          </p:cNvPr>
          <p:cNvSpPr/>
          <p:nvPr/>
        </p:nvSpPr>
        <p:spPr>
          <a:xfrm>
            <a:off x="28926392" y="3312248"/>
            <a:ext cx="7114111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~61M parameters</a:t>
            </a:r>
          </a:p>
          <a:p>
            <a:endParaRPr lang="en-US" sz="3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Backprop to train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strike="sngStrike" dirty="0" err="1"/>
              <a:t>ave</a:t>
            </a:r>
            <a:r>
              <a:rPr lang="en-US" sz="2400" dirty="0"/>
              <a:t> max pooling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strike="sngStrike" dirty="0"/>
              <a:t>tanh</a:t>
            </a:r>
            <a:r>
              <a:rPr lang="en-US" sz="2400" dirty="0"/>
              <a:t> </a:t>
            </a:r>
            <a:r>
              <a:rPr lang="en-US" sz="2400" dirty="0" err="1"/>
              <a:t>ReLU</a:t>
            </a:r>
            <a:endParaRPr lang="en-US" sz="2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flatten and FC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dirty="0" err="1"/>
              <a:t>softmax</a:t>
            </a:r>
            <a:r>
              <a:rPr lang="en-US" sz="2400" dirty="0"/>
              <a:t> and CE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Increase number of filters with reduced spatial resolution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Much bigger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Data augmentation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Use GPU for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Much larger dataset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899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Training efficiency improves</a:t>
            </a:r>
            <a:endParaRPr lang="en-US" sz="9600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E9091A2-F8B8-4627-B435-7B0367634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724" y="3562353"/>
            <a:ext cx="20002500" cy="15001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AAE0FF-39BC-452D-AA76-1A9B961260BC}"/>
              </a:ext>
            </a:extLst>
          </p:cNvPr>
          <p:cNvSpPr/>
          <p:nvPr/>
        </p:nvSpPr>
        <p:spPr>
          <a:xfrm>
            <a:off x="22534659" y="6090702"/>
            <a:ext cx="12928158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number of floating-point operations required to train a classifier to </a:t>
            </a:r>
            <a:r>
              <a:rPr lang="en-US" dirty="0" err="1"/>
              <a:t>AlexNet</a:t>
            </a:r>
            <a:r>
              <a:rPr lang="en-US" dirty="0"/>
              <a:t>-level performance on ImageNet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olidFill>
                <a:srgbClr val="050505"/>
              </a:solidFill>
              <a:latin typeface="ColfaxAI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50505"/>
                </a:solidFill>
                <a:latin typeface="ColfaxAI"/>
              </a:rPr>
              <a:t>2x reduction every 16 months and in total of 44x reduction of computation, since 2012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Released on May,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F1647F-503A-4E3A-B732-3A130EBFB193}"/>
              </a:ext>
            </a:extLst>
          </p:cNvPr>
          <p:cNvSpPr/>
          <p:nvPr/>
        </p:nvSpPr>
        <p:spPr>
          <a:xfrm>
            <a:off x="22534659" y="16795979"/>
            <a:ext cx="127525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https://openai.com/blog/ai-and-efficiency/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04B295-362B-48C9-B70C-88929C7D0081}"/>
              </a:ext>
            </a:extLst>
          </p:cNvPr>
          <p:cNvSpPr/>
          <p:nvPr/>
        </p:nvSpPr>
        <p:spPr>
          <a:xfrm>
            <a:off x="2031724" y="18397836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Measuring the Algorithmic Efficiency of Neural Networks. https://arxiv.org/abs/2005.04305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111700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Revisit image classification</a:t>
            </a:r>
            <a:endParaRPr lang="en-US" sz="13800" dirty="0"/>
          </a:p>
        </p:txBody>
      </p:sp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66" y="10064886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The Shots Your Cat Needs">
            <a:extLst>
              <a:ext uri="{FF2B5EF4-FFF2-40B4-BE49-F238E27FC236}">
                <a16:creationId xmlns:a16="http://schemas.microsoft.com/office/drawing/2014/main" id="{1E6F35C2-79B1-4534-B069-CB4719405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3" y="5835764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The Shots Your Cat Needs">
            <a:extLst>
              <a:ext uri="{FF2B5EF4-FFF2-40B4-BE49-F238E27FC236}">
                <a16:creationId xmlns:a16="http://schemas.microsoft.com/office/drawing/2014/main" id="{1A2D3296-9D37-4E53-940C-25FE692DE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2" y="10064886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The Shots Your Cat Needs">
            <a:extLst>
              <a:ext uri="{FF2B5EF4-FFF2-40B4-BE49-F238E27FC236}">
                <a16:creationId xmlns:a16="http://schemas.microsoft.com/office/drawing/2014/main" id="{6FB1488E-3C27-4E9C-805C-A738A9319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3" y="14294008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D999F-D0CF-4CA4-A517-12C0F443CCF3}"/>
              </a:ext>
            </a:extLst>
          </p:cNvPr>
          <p:cNvSpPr txBox="1"/>
          <p:nvPr/>
        </p:nvSpPr>
        <p:spPr>
          <a:xfrm>
            <a:off x="1930396" y="13832343"/>
            <a:ext cx="3814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640x480x3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34E9B-85D2-416F-B31D-C9196430F87D}"/>
              </a:ext>
            </a:extLst>
          </p:cNvPr>
          <p:cNvSpPr txBox="1"/>
          <p:nvPr/>
        </p:nvSpPr>
        <p:spPr>
          <a:xfrm>
            <a:off x="10424160" y="4912434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0D40B78-9B84-430D-9C14-61D029544DE4}"/>
              </a:ext>
            </a:extLst>
          </p:cNvPr>
          <p:cNvSpPr txBox="1"/>
          <p:nvPr/>
        </p:nvSpPr>
        <p:spPr>
          <a:xfrm>
            <a:off x="9993085" y="9141556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3D012C-D8B3-4082-ABD9-C3F481EA222E}"/>
              </a:ext>
            </a:extLst>
          </p:cNvPr>
          <p:cNvSpPr txBox="1"/>
          <p:nvPr/>
        </p:nvSpPr>
        <p:spPr>
          <a:xfrm>
            <a:off x="10244280" y="13559900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AD4829-6F17-445B-80D0-F38C12A4A7E8}"/>
              </a:ext>
            </a:extLst>
          </p:cNvPr>
          <p:cNvSpPr/>
          <p:nvPr/>
        </p:nvSpPr>
        <p:spPr>
          <a:xfrm>
            <a:off x="13837028" y="5835764"/>
            <a:ext cx="971048" cy="11729968"/>
          </a:xfrm>
          <a:prstGeom prst="rightBrace">
            <a:avLst>
              <a:gd name="adj1" fmla="val 56396"/>
              <a:gd name="adj2" fmla="val 505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74CE3F7E-17C0-451B-95C2-72D37CBDEF8E}"/>
              </a:ext>
            </a:extLst>
          </p:cNvPr>
          <p:cNvSpPr/>
          <p:nvPr/>
        </p:nvSpPr>
        <p:spPr bwMode="auto">
          <a:xfrm>
            <a:off x="15049820" y="11328473"/>
            <a:ext cx="5628684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7B797D1-BDD9-4A36-9E91-603A2814417F}"/>
              </a:ext>
            </a:extLst>
          </p:cNvPr>
          <p:cNvSpPr txBox="1"/>
          <p:nvPr/>
        </p:nvSpPr>
        <p:spPr>
          <a:xfrm>
            <a:off x="14842574" y="12305244"/>
            <a:ext cx="5835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 and concatenate RGB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2AEE6B4-7164-41FB-AA06-3615C0917198}"/>
              </a:ext>
            </a:extLst>
          </p:cNvPr>
          <p:cNvGrpSpPr>
            <a:grpSpLocks noChangeAspect="1"/>
          </p:cNvGrpSpPr>
          <p:nvPr/>
        </p:nvGrpSpPr>
        <p:grpSpPr>
          <a:xfrm>
            <a:off x="20659856" y="8410103"/>
            <a:ext cx="15554872" cy="7551485"/>
            <a:chOff x="9589445" y="4752504"/>
            <a:chExt cx="24106582" cy="11703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808D57BB-F3FB-4BA9-9D07-B03EBE8309CC}"/>
                    </a:ext>
                  </a:extLst>
                </p:cNvPr>
                <p:cNvSpPr/>
                <p:nvPr/>
              </p:nvSpPr>
              <p:spPr>
                <a:xfrm>
                  <a:off x="9589445" y="9656428"/>
                  <a:ext cx="902297" cy="9062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808D57BB-F3FB-4BA9-9D07-B03EBE8309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445" y="9656428"/>
                  <a:ext cx="902297" cy="906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60DFD964-6050-4000-A8AE-9CE6BB6A1392}"/>
                </a:ext>
              </a:extLst>
            </p:cNvPr>
            <p:cNvGrpSpPr/>
            <p:nvPr/>
          </p:nvGrpSpPr>
          <p:grpSpPr>
            <a:xfrm>
              <a:off x="13483667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F62F888-9D42-403E-B74A-7180565EB6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716CD749-DC9B-4D51-85C1-B073CF880A38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0080C24E-7DE5-4ACC-AAC3-A9B0396C109C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BEF029F8-4F89-47EF-8DF3-BAD962518CE5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E553535F-F5A8-40CC-8016-096B8D9A60E1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1D44164-160F-47EE-A676-B453CC74B02C}"/>
                </a:ext>
              </a:extLst>
            </p:cNvPr>
            <p:cNvCxnSpPr>
              <a:cxnSpLocks/>
            </p:cNvCxnSpPr>
            <p:nvPr/>
          </p:nvCxnSpPr>
          <p:spPr>
            <a:xfrm>
              <a:off x="30618063" y="10633198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9FBDB0E1-7358-4C7B-BDEB-966EE5401D0B}"/>
                    </a:ext>
                  </a:extLst>
                </p:cNvPr>
                <p:cNvSpPr/>
                <p:nvPr/>
              </p:nvSpPr>
              <p:spPr>
                <a:xfrm>
                  <a:off x="32210815" y="10105545"/>
                  <a:ext cx="1485212" cy="9390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9FBDB0E1-7358-4C7B-BDEB-966EE5401D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10815" y="10105545"/>
                  <a:ext cx="1485212" cy="9390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D0386CC9-ABB6-40E5-830B-AF6C9BFDA272}"/>
                </a:ext>
              </a:extLst>
            </p:cNvPr>
            <p:cNvGrpSpPr/>
            <p:nvPr/>
          </p:nvGrpSpPr>
          <p:grpSpPr>
            <a:xfrm>
              <a:off x="13483667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6AD85302-D1ED-4C4A-88E4-733663CCB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7C2A28B8-83F0-4C6C-BD4C-DED04D5E5B0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69F10758-DF0B-4954-B571-AADE0D5697B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70E44DF2-6F11-46FB-96C9-C7508CEA6247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A40752CF-9029-4075-ACF3-BB5A290D3D62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AE1FCD39-D8D7-4915-BF93-7FFC46C0DB77}"/>
                </a:ext>
              </a:extLst>
            </p:cNvPr>
            <p:cNvGrpSpPr/>
            <p:nvPr/>
          </p:nvGrpSpPr>
          <p:grpSpPr>
            <a:xfrm>
              <a:off x="13483666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1F3509CE-15E9-485A-847D-4FE35044A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446ADD7D-1D63-4269-94C3-2872492E782E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13601CDF-0A79-4BF8-B86E-1C11B750491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84288C6E-6836-4C12-AD99-B759CCC91566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3162BC38-E36F-486A-96CE-4F83993BC168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C3ED9C6-FD50-46D1-B8EA-9C24B990881B}"/>
                </a:ext>
              </a:extLst>
            </p:cNvPr>
            <p:cNvGrpSpPr/>
            <p:nvPr/>
          </p:nvGrpSpPr>
          <p:grpSpPr>
            <a:xfrm>
              <a:off x="28129790" y="9387686"/>
              <a:ext cx="2451721" cy="2502329"/>
              <a:chOff x="29684546" y="3672871"/>
              <a:chExt cx="3992137" cy="3639760"/>
            </a:xfrm>
          </p:grpSpPr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57BA8221-934D-474A-AD9D-85B5F29B26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07D7EE16-E7C9-4126-99FD-EA6E42A33DFC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2DBF4245-4B20-4CC4-AA22-31084D2392E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CD9F9101-9274-4146-A62E-89E24540F804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3BF0A8A8-4B20-4AF0-BDCD-866DD6BAE02B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[4]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FEE6899D-6FAD-47E1-99CF-A053C6B4BFC6}"/>
                </a:ext>
              </a:extLst>
            </p:cNvPr>
            <p:cNvCxnSpPr>
              <a:cxnSpLocks/>
              <a:endCxn id="290" idx="2"/>
            </p:cNvCxnSpPr>
            <p:nvPr/>
          </p:nvCxnSpPr>
          <p:spPr>
            <a:xfrm flipV="1">
              <a:off x="10445770" y="6003669"/>
              <a:ext cx="3037897" cy="368039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4E4B546A-FFC5-4BBC-A536-289D9EBF024F}"/>
                </a:ext>
              </a:extLst>
            </p:cNvPr>
            <p:cNvCxnSpPr>
              <a:cxnSpLocks/>
              <a:endCxn id="280" idx="2"/>
            </p:cNvCxnSpPr>
            <p:nvPr/>
          </p:nvCxnSpPr>
          <p:spPr>
            <a:xfrm>
              <a:off x="10445770" y="10712585"/>
              <a:ext cx="3037896" cy="41256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50037BB-5CC5-426B-B186-19C446BCD577}"/>
                </a:ext>
              </a:extLst>
            </p:cNvPr>
            <p:cNvSpPr txBox="1"/>
            <p:nvPr/>
          </p:nvSpPr>
          <p:spPr>
            <a:xfrm>
              <a:off x="14412681" y="7603756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0E7B818-9D9D-4B65-91CA-07D8A21A1C13}"/>
                </a:ext>
              </a:extLst>
            </p:cNvPr>
            <p:cNvSpPr txBox="1"/>
            <p:nvPr/>
          </p:nvSpPr>
          <p:spPr>
            <a:xfrm>
              <a:off x="14365764" y="12051868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8007CDE-9DA5-4F3D-9053-E4E1C3E75EAF}"/>
                </a:ext>
              </a:extLst>
            </p:cNvPr>
            <p:cNvSpPr txBox="1"/>
            <p:nvPr/>
          </p:nvSpPr>
          <p:spPr>
            <a:xfrm>
              <a:off x="11878197" y="9347489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2FE8E03-62B6-4B2D-8270-30771C1F9410}"/>
                </a:ext>
              </a:extLst>
            </p:cNvPr>
            <p:cNvGrpSpPr/>
            <p:nvPr/>
          </p:nvGrpSpPr>
          <p:grpSpPr>
            <a:xfrm>
              <a:off x="18267025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BA55BD36-0F20-49BF-AFE0-A6662341DF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6A977B63-E576-45FB-887F-06CA2A2B5CA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E9A62039-3505-4C22-97C7-E1E7042CA0DB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97E3F478-85B3-4B65-84B0-133A2D7BFA97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FF546D4C-35CD-4400-902B-4297A16C21BF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63B55EEB-E4C7-47C8-ABE4-C81ACB33A4EF}"/>
                </a:ext>
              </a:extLst>
            </p:cNvPr>
            <p:cNvGrpSpPr/>
            <p:nvPr/>
          </p:nvGrpSpPr>
          <p:grpSpPr>
            <a:xfrm>
              <a:off x="18217104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D4E3B90B-7B37-4F39-B29B-77EAC1345E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8CF74CC-2135-40BD-A572-A42BE77A8976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8B431CC5-1169-4C69-95F2-1DAD9774BFC4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E035284D-FD48-4AC9-985C-19BF72286733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61714B8C-6AB4-4C79-9AFB-4F922CE633A5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6062A71-678D-44B9-B290-3E87948FCD2E}"/>
                </a:ext>
              </a:extLst>
            </p:cNvPr>
            <p:cNvGrpSpPr/>
            <p:nvPr/>
          </p:nvGrpSpPr>
          <p:grpSpPr>
            <a:xfrm>
              <a:off x="18217103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23FF941D-36B3-4CD2-AFD4-76D40142B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9D00203C-1840-4BE2-AB20-DA80A15FADB5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9F04E782-336F-451E-90BB-F142C04A61D1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1B0B8036-7A65-4245-98F5-365B1BBE10A2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8A9B105D-DCE9-406D-8A63-B0BA947D9B06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88A7D59-20F6-4696-A730-355526E49554}"/>
                </a:ext>
              </a:extLst>
            </p:cNvPr>
            <p:cNvSpPr txBox="1"/>
            <p:nvPr/>
          </p:nvSpPr>
          <p:spPr>
            <a:xfrm>
              <a:off x="19146118" y="749925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7C80571-BFA4-4132-975D-DBDBEA871C6C}"/>
                </a:ext>
              </a:extLst>
            </p:cNvPr>
            <p:cNvSpPr txBox="1"/>
            <p:nvPr/>
          </p:nvSpPr>
          <p:spPr>
            <a:xfrm>
              <a:off x="19099202" y="11947365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C6EB3C3C-B9AF-4013-BF10-A181F4A69F15}"/>
                </a:ext>
              </a:extLst>
            </p:cNvPr>
            <p:cNvCxnSpPr>
              <a:cxnSpLocks/>
              <a:endCxn id="270" idx="2"/>
            </p:cNvCxnSpPr>
            <p:nvPr/>
          </p:nvCxnSpPr>
          <p:spPr>
            <a:xfrm>
              <a:off x="15985309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8096D2C-EC88-4874-9218-8446CE2A9084}"/>
                </a:ext>
              </a:extLst>
            </p:cNvPr>
            <p:cNvCxnSpPr>
              <a:cxnSpLocks/>
              <a:stCxn id="290" idx="6"/>
              <a:endCxn id="265" idx="2"/>
            </p:cNvCxnSpPr>
            <p:nvPr/>
          </p:nvCxnSpPr>
          <p:spPr>
            <a:xfrm>
              <a:off x="15935388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AA168201-92F2-4C60-9DF9-20D7B6AB46A4}"/>
                </a:ext>
              </a:extLst>
            </p:cNvPr>
            <p:cNvCxnSpPr>
              <a:cxnSpLocks/>
              <a:stCxn id="290" idx="6"/>
              <a:endCxn id="260" idx="2"/>
            </p:cNvCxnSpPr>
            <p:nvPr/>
          </p:nvCxnSpPr>
          <p:spPr>
            <a:xfrm>
              <a:off x="15935388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A33B0E42-85EF-4BF7-B753-208A6DBFDAB6}"/>
                </a:ext>
              </a:extLst>
            </p:cNvPr>
            <p:cNvCxnSpPr>
              <a:cxnSpLocks/>
              <a:stCxn id="285" idx="6"/>
              <a:endCxn id="267" idx="1"/>
            </p:cNvCxnSpPr>
            <p:nvPr/>
          </p:nvCxnSpPr>
          <p:spPr>
            <a:xfrm flipV="1">
              <a:off x="15935388" y="10576519"/>
              <a:ext cx="2378261" cy="5677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FFBD4BCF-9773-475D-ABC2-67D975765037}"/>
                </a:ext>
              </a:extLst>
            </p:cNvPr>
            <p:cNvCxnSpPr>
              <a:cxnSpLocks/>
              <a:stCxn id="285" idx="6"/>
              <a:endCxn id="260" idx="2"/>
            </p:cNvCxnSpPr>
            <p:nvPr/>
          </p:nvCxnSpPr>
          <p:spPr>
            <a:xfrm>
              <a:off x="15935388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11274D2-953B-44B0-AC49-5FDE568EA2E1}"/>
                </a:ext>
              </a:extLst>
            </p:cNvPr>
            <p:cNvCxnSpPr>
              <a:cxnSpLocks/>
              <a:stCxn id="285" idx="6"/>
              <a:endCxn id="270" idx="2"/>
            </p:cNvCxnSpPr>
            <p:nvPr/>
          </p:nvCxnSpPr>
          <p:spPr>
            <a:xfrm flipV="1">
              <a:off x="15935388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BE095F6-05B8-4EDA-8157-B743628DE777}"/>
                </a:ext>
              </a:extLst>
            </p:cNvPr>
            <p:cNvCxnSpPr>
              <a:cxnSpLocks/>
              <a:stCxn id="280" idx="6"/>
              <a:endCxn id="260" idx="2"/>
            </p:cNvCxnSpPr>
            <p:nvPr/>
          </p:nvCxnSpPr>
          <p:spPr>
            <a:xfrm>
              <a:off x="15935387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DFAA34A0-496F-4B34-AAEF-53A8D3B45993}"/>
                </a:ext>
              </a:extLst>
            </p:cNvPr>
            <p:cNvCxnSpPr>
              <a:cxnSpLocks/>
              <a:stCxn id="280" idx="6"/>
              <a:endCxn id="265" idx="2"/>
            </p:cNvCxnSpPr>
            <p:nvPr/>
          </p:nvCxnSpPr>
          <p:spPr>
            <a:xfrm flipV="1">
              <a:off x="15935387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C99DF82B-6882-4A26-96B3-FC823E9FA557}"/>
                </a:ext>
              </a:extLst>
            </p:cNvPr>
            <p:cNvCxnSpPr>
              <a:cxnSpLocks/>
              <a:stCxn id="280" idx="6"/>
              <a:endCxn id="270" idx="2"/>
            </p:cNvCxnSpPr>
            <p:nvPr/>
          </p:nvCxnSpPr>
          <p:spPr>
            <a:xfrm flipV="1">
              <a:off x="15935387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6113320-3BF8-4C36-B8E6-7CDC7F446D12}"/>
                </a:ext>
              </a:extLst>
            </p:cNvPr>
            <p:cNvSpPr txBox="1"/>
            <p:nvPr/>
          </p:nvSpPr>
          <p:spPr>
            <a:xfrm>
              <a:off x="16734787" y="9621511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A9E913D-9B3F-492B-9A8C-F5A3A4372E0D}"/>
                </a:ext>
              </a:extLst>
            </p:cNvPr>
            <p:cNvGrpSpPr/>
            <p:nvPr/>
          </p:nvGrpSpPr>
          <p:grpSpPr>
            <a:xfrm>
              <a:off x="23022556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7F858FF5-6DD5-4271-9946-D565F502C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9AD5D267-8C4C-4AEA-BE48-0FD1C6D5A539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D4EC509B-B6AE-411D-88CB-BBE797CC151B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43BAF027-109B-42EE-931C-A004390FC9AE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7F7CCEE9-3724-45DB-AA27-6F97104E7918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0B01A320-13D5-4A12-83C1-FF574C2C5C67}"/>
                </a:ext>
              </a:extLst>
            </p:cNvPr>
            <p:cNvGrpSpPr/>
            <p:nvPr/>
          </p:nvGrpSpPr>
          <p:grpSpPr>
            <a:xfrm>
              <a:off x="22972635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9D3EE3F6-01E0-41D9-AB57-2005299E78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5686F78D-5299-471E-939F-998A27A7910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167C6904-82BB-43BE-B5CD-F6035E7917A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91B3C9E2-364D-4F83-B18E-32948C6B82E0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5ED89004-6B4F-4D13-BF6E-FDF3051CEE99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A49C7F1B-09CC-4330-9986-2144257D7CBC}"/>
                </a:ext>
              </a:extLst>
            </p:cNvPr>
            <p:cNvGrpSpPr/>
            <p:nvPr/>
          </p:nvGrpSpPr>
          <p:grpSpPr>
            <a:xfrm>
              <a:off x="22972634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7C906A6F-41EB-4E24-A102-C2CB5BCB71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9E5EBC97-82E0-49DA-9E27-4EFE4E0487E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F05541DD-D501-46D6-83DF-D12A614516F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7D28C11B-2C6D-4347-98C8-6F7DFA51C6E4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15E69708-23EF-438B-B799-421B9468DBE9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2DFAF87D-D27F-4E96-BF43-C56508EAA71A}"/>
                </a:ext>
              </a:extLst>
            </p:cNvPr>
            <p:cNvSpPr txBox="1"/>
            <p:nvPr/>
          </p:nvSpPr>
          <p:spPr>
            <a:xfrm>
              <a:off x="23901649" y="749925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8ECA98C-A175-46A9-A1A1-AEDB28D9BD0E}"/>
                </a:ext>
              </a:extLst>
            </p:cNvPr>
            <p:cNvSpPr txBox="1"/>
            <p:nvPr/>
          </p:nvSpPr>
          <p:spPr>
            <a:xfrm>
              <a:off x="23854734" y="11947365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48AF44A2-D387-45F5-89EC-0CE1D7AD6A8A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>
              <a:off x="20740840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7E4DFACA-AB20-4E4E-9F60-6D2603E11F20}"/>
                </a:ext>
              </a:extLst>
            </p:cNvPr>
            <p:cNvCxnSpPr>
              <a:cxnSpLocks/>
              <a:endCxn id="250" idx="2"/>
            </p:cNvCxnSpPr>
            <p:nvPr/>
          </p:nvCxnSpPr>
          <p:spPr>
            <a:xfrm>
              <a:off x="20690919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2A8E8D06-7457-4C3A-ABFE-94170E170F1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9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C3158179-E2B5-4B45-BAAA-98969B321761}"/>
                </a:ext>
              </a:extLst>
            </p:cNvPr>
            <p:cNvCxnSpPr>
              <a:cxnSpLocks/>
              <a:endCxn id="252" idx="1"/>
            </p:cNvCxnSpPr>
            <p:nvPr/>
          </p:nvCxnSpPr>
          <p:spPr>
            <a:xfrm flipV="1">
              <a:off x="20690918" y="10576519"/>
              <a:ext cx="2378261" cy="56781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7304BFE9-F37B-458D-9186-C8040C36C61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9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C80D148B-79BA-429B-A707-4CC522AF365D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 flipV="1">
              <a:off x="20690919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14DCC6EA-3BA3-4144-8AD5-8A186AAEF60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8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BB68929A-D6D3-4FC9-994C-EB079D0740CD}"/>
                </a:ext>
              </a:extLst>
            </p:cNvPr>
            <p:cNvCxnSpPr>
              <a:cxnSpLocks/>
              <a:endCxn id="250" idx="2"/>
            </p:cNvCxnSpPr>
            <p:nvPr/>
          </p:nvCxnSpPr>
          <p:spPr>
            <a:xfrm flipV="1">
              <a:off x="20690918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F5B07755-E9E4-415C-880B-B933E70484AA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 flipV="1">
              <a:off x="20690918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21B4906E-81C7-42D4-A950-CB943EDB838C}"/>
                </a:ext>
              </a:extLst>
            </p:cNvPr>
            <p:cNvSpPr txBox="1"/>
            <p:nvPr/>
          </p:nvSpPr>
          <p:spPr>
            <a:xfrm>
              <a:off x="21490320" y="9621511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8F945573-D498-479F-B61C-2318ED9C1BA6}"/>
                </a:ext>
              </a:extLst>
            </p:cNvPr>
            <p:cNvCxnSpPr>
              <a:cxnSpLocks/>
              <a:stCxn id="255" idx="6"/>
              <a:endCxn id="275" idx="2"/>
            </p:cNvCxnSpPr>
            <p:nvPr/>
          </p:nvCxnSpPr>
          <p:spPr>
            <a:xfrm>
              <a:off x="25474277" y="6003669"/>
              <a:ext cx="2655513" cy="46351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2CA87E07-48E8-414D-BCAC-3F954A2E6F49}"/>
                </a:ext>
              </a:extLst>
            </p:cNvPr>
            <p:cNvCxnSpPr>
              <a:cxnSpLocks/>
              <a:stCxn id="250" idx="6"/>
              <a:endCxn id="275" idx="2"/>
            </p:cNvCxnSpPr>
            <p:nvPr/>
          </p:nvCxnSpPr>
          <p:spPr>
            <a:xfrm>
              <a:off x="25424356" y="10633298"/>
              <a:ext cx="2705434" cy="5553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49D406BB-E2C1-467C-8E16-8CC74C5E164A}"/>
                </a:ext>
              </a:extLst>
            </p:cNvPr>
            <p:cNvCxnSpPr>
              <a:cxnSpLocks/>
              <a:stCxn id="245" idx="6"/>
              <a:endCxn id="275" idx="2"/>
            </p:cNvCxnSpPr>
            <p:nvPr/>
          </p:nvCxnSpPr>
          <p:spPr>
            <a:xfrm flipV="1">
              <a:off x="25424355" y="10638851"/>
              <a:ext cx="2705435" cy="4199416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8C42827-95C2-42E4-89E4-80740FA8ED20}"/>
                </a:ext>
              </a:extLst>
            </p:cNvPr>
            <p:cNvSpPr txBox="1"/>
            <p:nvPr/>
          </p:nvSpPr>
          <p:spPr>
            <a:xfrm>
              <a:off x="25887850" y="8598282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E24F5B44-AE2E-4BF0-B316-89AEF6012D49}"/>
                </a:ext>
              </a:extLst>
            </p:cNvPr>
            <p:cNvSpPr txBox="1"/>
            <p:nvPr/>
          </p:nvSpPr>
          <p:spPr>
            <a:xfrm>
              <a:off x="25885255" y="1109362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614C6163-0A72-4373-A4E2-01314DE743E8}"/>
                </a:ext>
              </a:extLst>
            </p:cNvPr>
            <p:cNvSpPr txBox="1"/>
            <p:nvPr/>
          </p:nvSpPr>
          <p:spPr>
            <a:xfrm>
              <a:off x="26937216" y="12496647"/>
              <a:ext cx="6459805" cy="3958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#parameter?</a:t>
              </a:r>
            </a:p>
            <a:p>
              <a:endParaRPr lang="en-US" sz="3200" dirty="0"/>
            </a:p>
            <a:p>
              <a:r>
                <a:rPr lang="en-US" sz="3200" dirty="0"/>
                <a:t>640x480x3x100+100</a:t>
              </a:r>
            </a:p>
            <a:p>
              <a:endParaRPr lang="en-US" sz="3200" dirty="0"/>
            </a:p>
            <a:p>
              <a:r>
                <a:rPr lang="en-US" sz="3200" dirty="0"/>
                <a:t>~92million …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C0815F-846F-4180-BC2D-3FEC5671009A}"/>
              </a:ext>
            </a:extLst>
          </p:cNvPr>
          <p:cNvSpPr txBox="1"/>
          <p:nvPr/>
        </p:nvSpPr>
        <p:spPr>
          <a:xfrm>
            <a:off x="14795403" y="16772777"/>
            <a:ext cx="13763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FC layer is not efficient for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14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819" y="6407356"/>
            <a:ext cx="11638934" cy="77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BD8A46-3A2A-43BF-BDC2-D615C91DF571}"/>
              </a:ext>
            </a:extLst>
          </p:cNvPr>
          <p:cNvCxnSpPr>
            <a:cxnSpLocks/>
          </p:cNvCxnSpPr>
          <p:nvPr/>
        </p:nvCxnSpPr>
        <p:spPr>
          <a:xfrm flipH="1">
            <a:off x="6172876" y="6881084"/>
            <a:ext cx="139150" cy="5963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A861252-7987-4CBC-8A03-397D3A3EA79E}"/>
              </a:ext>
            </a:extLst>
          </p:cNvPr>
          <p:cNvCxnSpPr>
            <a:cxnSpLocks/>
            <a:stCxn id="116" idx="4"/>
          </p:cNvCxnSpPr>
          <p:nvPr/>
        </p:nvCxnSpPr>
        <p:spPr>
          <a:xfrm>
            <a:off x="6321285" y="6910795"/>
            <a:ext cx="4916559" cy="10007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FC layer is not efficient for image</a:t>
            </a:r>
            <a:endParaRPr lang="en-US" sz="138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186F98-9AA7-4B61-86EE-79F4E0387FF7}"/>
              </a:ext>
            </a:extLst>
          </p:cNvPr>
          <p:cNvSpPr/>
          <p:nvPr/>
        </p:nvSpPr>
        <p:spPr bwMode="auto">
          <a:xfrm>
            <a:off x="11098696" y="7792278"/>
            <a:ext cx="278296" cy="238539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9C6D09E-F19F-43B0-A7FE-06E5B7153C0C}"/>
              </a:ext>
            </a:extLst>
          </p:cNvPr>
          <p:cNvSpPr/>
          <p:nvPr/>
        </p:nvSpPr>
        <p:spPr bwMode="auto">
          <a:xfrm>
            <a:off x="6182137" y="6672256"/>
            <a:ext cx="278296" cy="238539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4600C3DB-20F4-4624-BD09-FD40C3504E9F}"/>
              </a:ext>
            </a:extLst>
          </p:cNvPr>
          <p:cNvSpPr/>
          <p:nvPr/>
        </p:nvSpPr>
        <p:spPr bwMode="auto">
          <a:xfrm>
            <a:off x="6043666" y="7380557"/>
            <a:ext cx="278296" cy="238539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63229F3-0F6C-4639-BD2E-EA99DB17781E}"/>
              </a:ext>
            </a:extLst>
          </p:cNvPr>
          <p:cNvSpPr/>
          <p:nvPr/>
        </p:nvSpPr>
        <p:spPr bwMode="auto">
          <a:xfrm>
            <a:off x="12245008" y="10652473"/>
            <a:ext cx="278296" cy="238539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16629996" y="5852791"/>
            <a:ext cx="13763867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FC layer is not efficient for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Too many parameters -&gt; hard to train, easy to get overfitting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Treat all pixels equally; one pixel is connected to all other pixels in the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Does not utilize the spatial information among neighboring pixels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694D0FD-FF82-4943-8320-F40C84C0AF99}"/>
              </a:ext>
            </a:extLst>
          </p:cNvPr>
          <p:cNvCxnSpPr>
            <a:cxnSpLocks/>
            <a:stCxn id="116" idx="4"/>
            <a:endCxn id="120" idx="1"/>
          </p:cNvCxnSpPr>
          <p:nvPr/>
        </p:nvCxnSpPr>
        <p:spPr>
          <a:xfrm>
            <a:off x="6321285" y="6910795"/>
            <a:ext cx="5964479" cy="37766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474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Spatially invariant feature detection</a:t>
            </a:r>
            <a:endParaRPr lang="en-US" sz="11500" dirty="0"/>
          </a:p>
        </p:txBody>
      </p:sp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484" y="5259455"/>
            <a:ext cx="11638934" cy="77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244455-72CD-4987-B884-802B82046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8073" y="4794456"/>
            <a:ext cx="13731974" cy="915581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1D56DC5-4DE7-4E3B-97FB-1A2B5DB08DEF}"/>
              </a:ext>
            </a:extLst>
          </p:cNvPr>
          <p:cNvSpPr/>
          <p:nvPr/>
        </p:nvSpPr>
        <p:spPr bwMode="auto">
          <a:xfrm>
            <a:off x="15418120" y="8650713"/>
            <a:ext cx="3581080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D82783C-E267-4794-BBE1-D2D2AA2CC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05569"/>
              </p:ext>
            </p:extLst>
          </p:nvPr>
        </p:nvGraphicFramePr>
        <p:xfrm>
          <a:off x="3270484" y="1416977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06EB84B-394B-4D65-9994-37921D5F2623}"/>
              </a:ext>
            </a:extLst>
          </p:cNvPr>
          <p:cNvSpPr txBox="1"/>
          <p:nvPr/>
        </p:nvSpPr>
        <p:spPr>
          <a:xfrm>
            <a:off x="10707756" y="14593956"/>
            <a:ext cx="3299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Sobel filter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E235C-3030-4640-AC40-4183F6ABFFD9}"/>
              </a:ext>
            </a:extLst>
          </p:cNvPr>
          <p:cNvSpPr txBox="1"/>
          <p:nvPr/>
        </p:nvSpPr>
        <p:spPr>
          <a:xfrm>
            <a:off x="14197873" y="13935974"/>
            <a:ext cx="168037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“sliding over” the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 no need to have different detectors for the same image features </a:t>
            </a:r>
            <a:r>
              <a:rPr lang="en-US" dirty="0">
                <a:sym typeface="Wingdings" panose="05000000000000000000" pitchFamily="2" charset="2"/>
              </a:rPr>
              <a:t> FC method is not optimal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0E4FAD-2197-4BE8-9264-FC9B4CD7CE7F}"/>
              </a:ext>
            </a:extLst>
          </p:cNvPr>
          <p:cNvSpPr txBox="1"/>
          <p:nvPr/>
        </p:nvSpPr>
        <p:spPr>
          <a:xfrm>
            <a:off x="15582771" y="7152763"/>
            <a:ext cx="3949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detection</a:t>
            </a:r>
          </a:p>
        </p:txBody>
      </p:sp>
      <p:graphicFrame>
        <p:nvGraphicFramePr>
          <p:cNvPr id="30" name="Table 7">
            <a:extLst>
              <a:ext uri="{FF2B5EF4-FFF2-40B4-BE49-F238E27FC236}">
                <a16:creationId xmlns:a16="http://schemas.microsoft.com/office/drawing/2014/main" id="{075063D2-C703-48A6-AF91-4E8161883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398142"/>
              </p:ext>
            </p:extLst>
          </p:nvPr>
        </p:nvGraphicFramePr>
        <p:xfrm>
          <a:off x="7269813" y="1416977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F3FF5FA-1950-449F-8375-5A0BCF067DFB}"/>
              </a:ext>
            </a:extLst>
          </p:cNvPr>
          <p:cNvSpPr txBox="1"/>
          <p:nvPr/>
        </p:nvSpPr>
        <p:spPr>
          <a:xfrm>
            <a:off x="3591339" y="17352294"/>
            <a:ext cx="233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 along row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27D06A-026C-450E-893E-480BD4716A16}"/>
              </a:ext>
            </a:extLst>
          </p:cNvPr>
          <p:cNvSpPr txBox="1"/>
          <p:nvPr/>
        </p:nvSpPr>
        <p:spPr>
          <a:xfrm>
            <a:off x="7726206" y="17352294"/>
            <a:ext cx="233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 along column</a:t>
            </a:r>
          </a:p>
        </p:txBody>
      </p:sp>
    </p:spTree>
    <p:extLst>
      <p:ext uri="{BB962C8B-B14F-4D97-AF65-F5344CB8AC3E}">
        <p14:creationId xmlns:p14="http://schemas.microsoft.com/office/powerpoint/2010/main" val="1148296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510804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042473"/>
              </p:ext>
            </p:extLst>
          </p:nvPr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441473"/>
              </p:ext>
            </p:extLst>
          </p:nvPr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A04A2B-6A89-4A43-A48E-57D7821BFA56}"/>
                  </a:ext>
                </a:extLst>
              </p:cNvPr>
              <p:cNvSpPr txBox="1"/>
              <p:nvPr/>
            </p:nvSpPr>
            <p:spPr>
              <a:xfrm>
                <a:off x="13883808" y="9839028"/>
                <a:ext cx="5537478" cy="6944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A04A2B-6A89-4A43-A48E-57D7821BF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3808" y="9839028"/>
                <a:ext cx="5537478" cy="69448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831255"/>
              </p:ext>
            </p:extLst>
          </p:nvPr>
        </p:nvGraphicFramePr>
        <p:xfrm>
          <a:off x="24393714" y="10568253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0A3285-2EA5-4B85-AD82-A4E98158C54E}"/>
              </a:ext>
            </a:extLst>
          </p:cNvPr>
          <p:cNvCxnSpPr>
            <a:stCxn id="20" idx="3"/>
          </p:cNvCxnSpPr>
          <p:nvPr/>
        </p:nvCxnSpPr>
        <p:spPr>
          <a:xfrm>
            <a:off x="19421286" y="13311453"/>
            <a:ext cx="116541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E3759C6-0851-43C1-B394-4B0F205B6A80}"/>
              </a:ext>
            </a:extLst>
          </p:cNvPr>
          <p:cNvSpPr/>
          <p:nvPr/>
        </p:nvSpPr>
        <p:spPr bwMode="auto">
          <a:xfrm>
            <a:off x="20586700" y="12657405"/>
            <a:ext cx="2387600" cy="13080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sum(.)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D0B3B0-8549-4AD2-9918-3A487575EA02}"/>
              </a:ext>
            </a:extLst>
          </p:cNvPr>
          <p:cNvCxnSpPr/>
          <p:nvPr/>
        </p:nvCxnSpPr>
        <p:spPr>
          <a:xfrm>
            <a:off x="23101300" y="13326006"/>
            <a:ext cx="116541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98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53911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405492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371650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CB905B8-AE33-4DE1-BF56-50F2E48A0D6D}"/>
              </a:ext>
            </a:extLst>
          </p:cNvPr>
          <p:cNvSpPr txBox="1"/>
          <p:nvPr/>
        </p:nvSpPr>
        <p:spPr>
          <a:xfrm>
            <a:off x="25510986" y="11826539"/>
            <a:ext cx="89695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Take a neighborhood and flatten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Multiple with kernel and sum it up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be seen as a local FC</a:t>
            </a:r>
          </a:p>
        </p:txBody>
      </p:sp>
    </p:spTree>
    <p:extLst>
      <p:ext uri="{BB962C8B-B14F-4D97-AF65-F5344CB8AC3E}">
        <p14:creationId xmlns:p14="http://schemas.microsoft.com/office/powerpoint/2010/main" val="3219591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674654"/>
              </p:ext>
            </p:extLst>
          </p:nvPr>
        </p:nvGraphicFramePr>
        <p:xfrm>
          <a:off x="4026887" y="105701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5468541" y="11939853"/>
            <a:ext cx="8180132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361630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4362250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527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79742"/>
              </p:ext>
            </p:extLst>
          </p:nvPr>
        </p:nvGraphicFramePr>
        <p:xfrm>
          <a:off x="49920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6433741" y="11939853"/>
            <a:ext cx="7214932" cy="1825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54514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53655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221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289094"/>
              </p:ext>
            </p:extLst>
          </p:nvPr>
        </p:nvGraphicFramePr>
        <p:xfrm>
          <a:off x="3098796" y="10568253"/>
          <a:ext cx="7747004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1077054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010233"/>
              </p:ext>
            </p:extLst>
          </p:nvPr>
        </p:nvGraphicFramePr>
        <p:xfrm>
          <a:off x="59572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7505700" y="11939854"/>
            <a:ext cx="61429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33922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62926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54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895315"/>
              </p:ext>
            </p:extLst>
          </p:nvPr>
        </p:nvGraphicFramePr>
        <p:xfrm>
          <a:off x="68970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8483600" y="11939854"/>
            <a:ext cx="51650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961581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73213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3678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Z-F net, 2013</a:t>
            </a:r>
            <a:endParaRPr lang="en-US" sz="13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07E99F-852B-4581-A162-3D407C37AC5D}"/>
              </a:ext>
            </a:extLst>
          </p:cNvPr>
          <p:cNvSpPr/>
          <p:nvPr/>
        </p:nvSpPr>
        <p:spPr>
          <a:xfrm>
            <a:off x="1930395" y="18386423"/>
            <a:ext cx="12095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FEB236-E881-4B13-A587-FD652EFC2C0F}"/>
              </a:ext>
            </a:extLst>
          </p:cNvPr>
          <p:cNvGrpSpPr/>
          <p:nvPr/>
        </p:nvGrpSpPr>
        <p:grpSpPr>
          <a:xfrm>
            <a:off x="3675535" y="4277118"/>
            <a:ext cx="26748067" cy="4417334"/>
            <a:chOff x="2146973" y="3675106"/>
            <a:chExt cx="30572735" cy="52865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DE9BE8-FD24-4E8E-8DCB-B026A6B25D2E}"/>
                </a:ext>
              </a:extLst>
            </p:cNvPr>
            <p:cNvSpPr/>
            <p:nvPr/>
          </p:nvSpPr>
          <p:spPr bwMode="auto">
            <a:xfrm>
              <a:off x="10347043" y="367513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410B94-D885-4B4F-B0A6-6CC437278BE6}"/>
                </a:ext>
              </a:extLst>
            </p:cNvPr>
            <p:cNvSpPr/>
            <p:nvPr/>
          </p:nvSpPr>
          <p:spPr bwMode="auto">
            <a:xfrm>
              <a:off x="6822514" y="3675110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9C353BC-AE8E-4148-9E1B-62257905B071}"/>
                </a:ext>
              </a:extLst>
            </p:cNvPr>
            <p:cNvCxnSpPr>
              <a:cxnSpLocks/>
            </p:cNvCxnSpPr>
            <p:nvPr/>
          </p:nvCxnSpPr>
          <p:spPr>
            <a:xfrm>
              <a:off x="4851634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1C35B10-7DAD-4339-A188-52CAB17BC61A}"/>
                </a:ext>
              </a:extLst>
            </p:cNvPr>
            <p:cNvCxnSpPr>
              <a:cxnSpLocks/>
            </p:cNvCxnSpPr>
            <p:nvPr/>
          </p:nvCxnSpPr>
          <p:spPr>
            <a:xfrm>
              <a:off x="8539209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E8BE0D-2442-4604-9792-0D470868FDC1}"/>
                </a:ext>
              </a:extLst>
            </p:cNvPr>
            <p:cNvCxnSpPr>
              <a:cxnSpLocks/>
            </p:cNvCxnSpPr>
            <p:nvPr/>
          </p:nvCxnSpPr>
          <p:spPr>
            <a:xfrm>
              <a:off x="12190520" y="638692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DC1428-1559-4CFF-9765-AC3AE939B981}"/>
                </a:ext>
              </a:extLst>
            </p:cNvPr>
            <p:cNvSpPr/>
            <p:nvPr/>
          </p:nvSpPr>
          <p:spPr bwMode="auto">
            <a:xfrm>
              <a:off x="20168524" y="3675148"/>
              <a:ext cx="796972" cy="5282511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Flatten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C86B87C-1A4F-4E29-B499-D492050AA793}"/>
                </a:ext>
              </a:extLst>
            </p:cNvPr>
            <p:cNvCxnSpPr>
              <a:cxnSpLocks/>
            </p:cNvCxnSpPr>
            <p:nvPr/>
          </p:nvCxnSpPr>
          <p:spPr>
            <a:xfrm>
              <a:off x="21068267" y="6316403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39BEF4-4AF9-43EB-9E8E-DA48B90CD8FA}"/>
                </a:ext>
              </a:extLst>
            </p:cNvPr>
            <p:cNvSpPr/>
            <p:nvPr/>
          </p:nvSpPr>
          <p:spPr bwMode="auto">
            <a:xfrm>
              <a:off x="22000942" y="3675148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3F0721-35EF-4813-8826-03A9CDA92EF5}"/>
                </a:ext>
              </a:extLst>
            </p:cNvPr>
            <p:cNvSpPr/>
            <p:nvPr/>
          </p:nvSpPr>
          <p:spPr bwMode="auto">
            <a:xfrm>
              <a:off x="22853883" y="3675139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BC44E2-F477-4519-8B99-663DC768A228}"/>
                </a:ext>
              </a:extLst>
            </p:cNvPr>
            <p:cNvCxnSpPr>
              <a:cxnSpLocks/>
            </p:cNvCxnSpPr>
            <p:nvPr/>
          </p:nvCxnSpPr>
          <p:spPr>
            <a:xfrm>
              <a:off x="2638828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EE62A-18EF-4EC1-B0B5-927EA08C4258}"/>
                </a:ext>
              </a:extLst>
            </p:cNvPr>
            <p:cNvSpPr/>
            <p:nvPr/>
          </p:nvSpPr>
          <p:spPr bwMode="auto">
            <a:xfrm>
              <a:off x="27355517" y="3675139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FC3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2AE2DD6-AEF8-4083-970C-DDDFCAF41598}"/>
                </a:ext>
              </a:extLst>
            </p:cNvPr>
            <p:cNvCxnSpPr>
              <a:cxnSpLocks/>
            </p:cNvCxnSpPr>
            <p:nvPr/>
          </p:nvCxnSpPr>
          <p:spPr>
            <a:xfrm>
              <a:off x="2826205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4DE9D6-AF96-44BD-9FD6-E52516868CC7}"/>
                </a:ext>
              </a:extLst>
            </p:cNvPr>
            <p:cNvSpPr txBox="1"/>
            <p:nvPr/>
          </p:nvSpPr>
          <p:spPr>
            <a:xfrm>
              <a:off x="29377511" y="5443249"/>
              <a:ext cx="334219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Logits</a:t>
              </a:r>
            </a:p>
            <a:p>
              <a:r>
                <a:rPr lang="en-US" dirty="0"/>
                <a:t>Bx1000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7F946F-88B8-43D1-AEB8-88277DCED3D7}"/>
                </a:ext>
              </a:extLst>
            </p:cNvPr>
            <p:cNvSpPr/>
            <p:nvPr/>
          </p:nvSpPr>
          <p:spPr bwMode="auto">
            <a:xfrm>
              <a:off x="5936249" y="3675136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1BCA9A8-244F-4699-8BDF-2966C31E178E}"/>
                </a:ext>
              </a:extLst>
            </p:cNvPr>
            <p:cNvSpPr/>
            <p:nvPr/>
          </p:nvSpPr>
          <p:spPr bwMode="auto">
            <a:xfrm>
              <a:off x="769774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3BE48F2-8AC1-4F80-A357-3F608755AF6E}"/>
                </a:ext>
              </a:extLst>
            </p:cNvPr>
            <p:cNvSpPr/>
            <p:nvPr/>
          </p:nvSpPr>
          <p:spPr bwMode="auto">
            <a:xfrm>
              <a:off x="9447668" y="367511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FF876D-364A-4CCD-855D-53EB6A28586A}"/>
                </a:ext>
              </a:extLst>
            </p:cNvPr>
            <p:cNvSpPr/>
            <p:nvPr/>
          </p:nvSpPr>
          <p:spPr bwMode="auto">
            <a:xfrm>
              <a:off x="11249892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B3D3BC1-0F7E-418B-BBB3-7B058B615B59}"/>
                </a:ext>
              </a:extLst>
            </p:cNvPr>
            <p:cNvCxnSpPr>
              <a:cxnSpLocks/>
            </p:cNvCxnSpPr>
            <p:nvPr/>
          </p:nvCxnSpPr>
          <p:spPr>
            <a:xfrm>
              <a:off x="23745500" y="632038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2DFCAC-509B-41FA-8AF8-CCB114B4BE81}"/>
                </a:ext>
              </a:extLst>
            </p:cNvPr>
            <p:cNvSpPr/>
            <p:nvPr/>
          </p:nvSpPr>
          <p:spPr bwMode="auto">
            <a:xfrm>
              <a:off x="24678175" y="3679127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E3673A9-18AC-455F-BEA2-DF0B08904825}"/>
                </a:ext>
              </a:extLst>
            </p:cNvPr>
            <p:cNvSpPr/>
            <p:nvPr/>
          </p:nvSpPr>
          <p:spPr bwMode="auto">
            <a:xfrm>
              <a:off x="25531116" y="367911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F11D2-C28E-4A91-A28F-D56C6AAC1CBE}"/>
                </a:ext>
              </a:extLst>
            </p:cNvPr>
            <p:cNvSpPr txBox="1"/>
            <p:nvPr/>
          </p:nvSpPr>
          <p:spPr>
            <a:xfrm>
              <a:off x="2146973" y="6125310"/>
              <a:ext cx="2862470" cy="626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Bx3x227x227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375A691-BE5D-4D11-B88C-FBA3BFD4B5C0}"/>
                </a:ext>
              </a:extLst>
            </p:cNvPr>
            <p:cNvSpPr/>
            <p:nvPr/>
          </p:nvSpPr>
          <p:spPr bwMode="auto">
            <a:xfrm>
              <a:off x="13077850" y="3675109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CONV3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F576F6-84D7-4789-A04E-2BE1759B999A}"/>
                </a:ext>
              </a:extLst>
            </p:cNvPr>
            <p:cNvSpPr/>
            <p:nvPr/>
          </p:nvSpPr>
          <p:spPr bwMode="auto">
            <a:xfrm>
              <a:off x="13952991" y="367510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7E127FE-6132-4DB5-BB89-D5A8C69F8ED5}"/>
                </a:ext>
              </a:extLst>
            </p:cNvPr>
            <p:cNvSpPr/>
            <p:nvPr/>
          </p:nvSpPr>
          <p:spPr bwMode="auto">
            <a:xfrm>
              <a:off x="14827778" y="367510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CONV4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02FA0F8-4743-4366-8B38-098A87FF9165}"/>
                </a:ext>
              </a:extLst>
            </p:cNvPr>
            <p:cNvSpPr/>
            <p:nvPr/>
          </p:nvSpPr>
          <p:spPr bwMode="auto">
            <a:xfrm>
              <a:off x="15702919" y="3675107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2AF3AA2-C6DB-4AFD-A5D6-D47AC744AE68}"/>
                </a:ext>
              </a:extLst>
            </p:cNvPr>
            <p:cNvSpPr/>
            <p:nvPr/>
          </p:nvSpPr>
          <p:spPr bwMode="auto">
            <a:xfrm>
              <a:off x="16562679" y="367510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CONV5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641792-8F34-4F60-9798-16D0DADA086D}"/>
                </a:ext>
              </a:extLst>
            </p:cNvPr>
            <p:cNvSpPr/>
            <p:nvPr/>
          </p:nvSpPr>
          <p:spPr bwMode="auto">
            <a:xfrm>
              <a:off x="17437820" y="367510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6759CFD-4952-4C65-9745-1F7456DEF94A}"/>
                </a:ext>
              </a:extLst>
            </p:cNvPr>
            <p:cNvSpPr/>
            <p:nvPr/>
          </p:nvSpPr>
          <p:spPr bwMode="auto">
            <a:xfrm>
              <a:off x="1831290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67D0ABA-3CB1-4C37-B2F9-26CC680BA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204517" y="6390367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8FB9894-8712-4A5E-96D4-46279DF2B946}"/>
              </a:ext>
            </a:extLst>
          </p:cNvPr>
          <p:cNvSpPr txBox="1"/>
          <p:nvPr/>
        </p:nvSpPr>
        <p:spPr>
          <a:xfrm>
            <a:off x="3798516" y="4769318"/>
            <a:ext cx="3246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ZF Net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3C5E566-CCF8-4F77-AC31-161E7606DDD7}"/>
              </a:ext>
            </a:extLst>
          </p:cNvPr>
          <p:cNvCxnSpPr>
            <a:cxnSpLocks/>
          </p:cNvCxnSpPr>
          <p:nvPr/>
        </p:nvCxnSpPr>
        <p:spPr>
          <a:xfrm flipV="1">
            <a:off x="7365449" y="8921578"/>
            <a:ext cx="0" cy="164440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043DC25-5329-4FEA-AD57-24B1080E331A}"/>
              </a:ext>
            </a:extLst>
          </p:cNvPr>
          <p:cNvSpPr txBox="1"/>
          <p:nvPr/>
        </p:nvSpPr>
        <p:spPr>
          <a:xfrm>
            <a:off x="5165124" y="10565978"/>
            <a:ext cx="5684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11x11, stride 4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7x7, stride 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34F65E-50FC-4E00-9D1C-FB6783E68F41}"/>
              </a:ext>
            </a:extLst>
          </p:cNvPr>
          <p:cNvCxnSpPr>
            <a:cxnSpLocks/>
          </p:cNvCxnSpPr>
          <p:nvPr/>
        </p:nvCxnSpPr>
        <p:spPr>
          <a:xfrm flipV="1">
            <a:off x="13500775" y="9066018"/>
            <a:ext cx="0" cy="164440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4DF811-B6F2-455A-B279-C8F3C6AD8B2E}"/>
              </a:ext>
            </a:extLst>
          </p:cNvPr>
          <p:cNvSpPr txBox="1"/>
          <p:nvPr/>
        </p:nvSpPr>
        <p:spPr>
          <a:xfrm>
            <a:off x="11300450" y="10710418"/>
            <a:ext cx="5684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K=384 </a:t>
            </a:r>
            <a:r>
              <a:rPr lang="en-US" dirty="0">
                <a:sym typeface="Wingdings" panose="05000000000000000000" pitchFamily="2" charset="2"/>
              </a:rPr>
              <a:t> K=512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66FE1FE-AA25-4EE7-9F06-DB52877FB679}"/>
              </a:ext>
            </a:extLst>
          </p:cNvPr>
          <p:cNvCxnSpPr>
            <a:cxnSpLocks/>
          </p:cNvCxnSpPr>
          <p:nvPr/>
        </p:nvCxnSpPr>
        <p:spPr>
          <a:xfrm flipV="1">
            <a:off x="14893625" y="9066018"/>
            <a:ext cx="0" cy="419336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120FA8F-84A1-4215-9614-E250410092A9}"/>
              </a:ext>
            </a:extLst>
          </p:cNvPr>
          <p:cNvSpPr txBox="1"/>
          <p:nvPr/>
        </p:nvSpPr>
        <p:spPr>
          <a:xfrm>
            <a:off x="12693300" y="13259387"/>
            <a:ext cx="5684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K=384 </a:t>
            </a:r>
            <a:r>
              <a:rPr lang="en-US" dirty="0">
                <a:sym typeface="Wingdings" panose="05000000000000000000" pitchFamily="2" charset="2"/>
              </a:rPr>
              <a:t> K=1024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4DAA102-CC5F-4664-A248-14DEE0D38BA7}"/>
              </a:ext>
            </a:extLst>
          </p:cNvPr>
          <p:cNvCxnSpPr>
            <a:cxnSpLocks/>
          </p:cNvCxnSpPr>
          <p:nvPr/>
        </p:nvCxnSpPr>
        <p:spPr>
          <a:xfrm flipV="1">
            <a:off x="16655527" y="9066018"/>
            <a:ext cx="0" cy="5781397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EDDDEE2-40D8-4892-B79F-F62616AD982F}"/>
              </a:ext>
            </a:extLst>
          </p:cNvPr>
          <p:cNvSpPr txBox="1"/>
          <p:nvPr/>
        </p:nvSpPr>
        <p:spPr>
          <a:xfrm>
            <a:off x="14455202" y="14847414"/>
            <a:ext cx="5684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K=256 </a:t>
            </a:r>
            <a:r>
              <a:rPr lang="en-US" dirty="0">
                <a:sym typeface="Wingdings" panose="05000000000000000000" pitchFamily="2" charset="2"/>
              </a:rPr>
              <a:t> K=512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92FA45-1D3D-4B6B-9DD0-C0D1807D4E87}"/>
              </a:ext>
            </a:extLst>
          </p:cNvPr>
          <p:cNvSpPr txBox="1"/>
          <p:nvPr/>
        </p:nvSpPr>
        <p:spPr>
          <a:xfrm>
            <a:off x="2085397" y="14647825"/>
            <a:ext cx="5684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16.4% </a:t>
            </a:r>
            <a:r>
              <a:rPr lang="en-US" dirty="0">
                <a:sym typeface="Wingdings" panose="05000000000000000000" pitchFamily="2" charset="2"/>
              </a:rPr>
              <a:t> 11.7%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DD16B-B24E-47E2-8099-5FA903611843}"/>
              </a:ext>
            </a:extLst>
          </p:cNvPr>
          <p:cNvSpPr txBox="1"/>
          <p:nvPr/>
        </p:nvSpPr>
        <p:spPr>
          <a:xfrm>
            <a:off x="22507197" y="11131880"/>
            <a:ext cx="863562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By then, indicate the potential of CONV networks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Win the #1 place by hyperparameter searching</a:t>
            </a:r>
          </a:p>
        </p:txBody>
      </p: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966005"/>
              </p:ext>
            </p:extLst>
          </p:nvPr>
        </p:nvGraphicFramePr>
        <p:xfrm>
          <a:off x="78495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9461500" y="11939854"/>
            <a:ext cx="41871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09912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81468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143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4292"/>
              </p:ext>
            </p:extLst>
          </p:nvPr>
        </p:nvGraphicFramePr>
        <p:xfrm>
          <a:off x="3098796" y="114826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4686300" y="11939854"/>
            <a:ext cx="8962373" cy="91439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23939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524050" cy="1027714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23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120453"/>
              </p:ext>
            </p:extLst>
          </p:nvPr>
        </p:nvGraphicFramePr>
        <p:xfrm>
          <a:off x="4026887" y="11497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3303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37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/>
        </p:nvGraphicFramePr>
        <p:xfrm>
          <a:off x="4026887" y="11497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63754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72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7 L 0.00013 -0.00077 L 0.00395 0.00232 C 0.00443 0.0027 0.00482 0.00324 0.00534 0.00355 C 0.00612 0.00386 0.00695 0.00394 0.00777 0.00417 C 0.00812 0.00432 0.00847 0.00448 0.00881 0.00479 C 0.00929 0.0051 0.00972 0.00571 0.0102 0.00602 C 0.01111 0.00648 0.01207 0.00679 0.01298 0.00726 L 0.05881 0.00664 C 0.08273 0.00571 0.04545 0.0054 0.07097 0.00232 C 0.07891 0.00131 0.08694 0.00185 0.09492 0.0017 C 0.09857 -0.00054 0.09757 -0.00015 0.10499 0.0017 C 0.10547 0.00178 0.10569 0.00294 0.10604 0.00355 C 0.10591 0.00926 0.10595 0.01505 0.10569 0.02084 C 0.1056 0.02246 0.10521 0.02408 0.10499 0.02577 C 0.10486 0.02639 0.10486 0.02716 0.10465 0.02763 C 0.10439 0.02801 0.10391 0.02794 0.10361 0.02824 C 0.09874 0.03164 0.10326 0.02894 0.09944 0.03071 C 0.09814 0.03125 0.09692 0.03218 0.09562 0.03256 C 0.09332 0.03318 0.09097 0.03364 0.08867 0.0338 C 0.07661 0.03442 0.06459 0.03457 0.05256 0.03503 C 0.05083 0.03542 0.04909 0.03573 0.04736 0.03627 C 0.04549 0.03673 0.04367 0.03758 0.0418 0.03812 C 0.03985 0.03858 0.03785 0.03889 0.0359 0.03935 C 0.02505 0.04414 0.0319 0.04152 0.00742 0.03997 C 0.00647 0.03989 0.00556 0.03912 0.00465 0.03874 C 0.00018 0.03681 0.00287 0.03835 -0.00126 0.03565 C -0.00659 0.03604 -0.01193 0.03611 -0.01723 0.03689 C -0.01792 0.03696 -0.0194 0.03843 -0.02001 0.03935 C -0.02048 0.04005 -0.02087 0.04105 -0.02139 0.04182 C -0.02231 0.04298 -0.02313 0.04314 -0.02417 0.04368 C -0.02452 0.04406 -0.02521 0.04414 -0.02521 0.04491 C -0.0263 0.08681 -0.02725 0.0605 -0.02348 0.07392 C -0.02296 0.07577 -0.02257 0.07778 -0.02139 0.07886 C -0.02079 0.0794 -0.02001 0.07909 -0.01931 0.07948 C -0.01827 0.07994 -0.01727 0.08125 -0.01619 0.08133 C 0.00591 0.08226 0.028 0.0821 0.05013 0.08256 C 0.05161 0.08295 0.05313 0.08318 0.05465 0.0838 C 0.05591 0.08426 0.05716 0.08534 0.05847 0.08565 C 0.06155 0.08635 0.06472 0.08642 0.06784 0.08689 C 0.07583 0.08665 0.08381 0.08681 0.0918 0.08627 C 0.09228 0.08619 0.09267 0.08503 0.09319 0.08503 L 0.10291 0.08565 C 0.103 0.08627 0.10304 0.08696 0.10326 0.0875 C 0.10434 0.09036 0.10421 0.08812 0.10499 0.09121 C 0.10525 0.09236 0.10543 0.09368 0.10569 0.09491 C 0.10499 0.10317 0.10625 0.10633 0.10326 0.11034 C 0.10282 0.11088 0.1023 0.11111 0.10187 0.11158 C 0.10126 0.1132 0.10096 0.11528 0.10013 0.11652 C 0.09948 0.11744 0.09848 0.11721 0.0977 0.11775 C 0.09375 0.12006 0.09788 0.11806 0.09458 0.1196 C 0.09423 0.11999 0.09388 0.12053 0.09354 0.12084 C 0.09202 0.12199 0.09019 0.12246 0.08867 0.12331 C 0.08794 0.12361 0.08724 0.124 0.08659 0.12454 C 0.08551 0.12523 0.08455 0.12647 0.08347 0.12701 C 0.08186 0.1277 0.08021 0.12778 0.07861 0.12824 C 0.078 0.12886 0.07752 0.12979 0.07687 0.1301 C 0.07548 0.13064 0.07405 0.1304 0.0727 0.13071 C 0.07222 0.13079 0.07175 0.1311 0.07131 0.13133 L 0.04562 0.13071 C 0.04349 0.13033 0.0418 0.12724 0.03972 0.12639 L 0.0352 0.12454 L 0.00708 0.12516 C 0.00551 0.12523 0.00408 0.12647 0.00256 0.12701 C 0.00152 0.12732 0.00048 0.12732 -0.00056 0.12763 C -0.00173 0.12794 -0.00403 0.12886 -0.00403 0.12886 C -0.01041 0.13449 -0.00351 0.12886 -0.02174 0.12948 C -0.02257 0.12948 -0.02339 0.13017 -0.02417 0.13071 C -0.02513 0.13133 -0.02578 0.13218 -0.0266 0.13318 C -0.02791 0.13665 -0.02743 0.13449 -0.02695 0.14121 C -0.0263 0.15023 -0.0266 0.14684 -0.02556 0.15355 C -0.02543 0.15432 -0.02547 0.15525 -0.02521 0.15602 C -0.02487 0.15695 -0.02435 0.15772 -0.02383 0.15849 C -0.02296 0.1598 -0.022 0.16104 -0.02105 0.16219 C -0.01862 0.16505 -0.01918 0.16397 -0.01723 0.1659 C -0.01662 0.16644 -0.01606 0.16706 -0.01549 0.16775 C -0.0148 0.16852 -0.01406 0.16922 -0.01341 0.17022 C -0.01267 0.1713 -0.01215 0.173 -0.01133 0.17392 C -0.01028 0.17508 -0.00907 0.17577 -0.00785 0.17639 C -0.00659 0.17701 -0.00534 0.17755 -0.00403 0.17763 C 0.00486 0.17817 0.0138 0.17801 0.0227 0.17824 C 0.04918 0.18349 0.02444 0.17878 0.09631 0.17824 L 0.10534 0.17824 L 0.10534 0.17824 " pathEditMode="relative" ptsTypes="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512422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194341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3EB644D-EE51-4332-A0E6-AC40886AEAF6}"/>
              </a:ext>
            </a:extLst>
          </p:cNvPr>
          <p:cNvSpPr txBox="1"/>
          <p:nvPr/>
        </p:nvSpPr>
        <p:spPr>
          <a:xfrm>
            <a:off x="24993600" y="10375900"/>
            <a:ext cx="98719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Higher value in outputs indicate “vertical edges”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direction information (gradient direction)</a:t>
            </a:r>
          </a:p>
        </p:txBody>
      </p:sp>
    </p:spTree>
    <p:extLst>
      <p:ext uri="{BB962C8B-B14F-4D97-AF65-F5344CB8AC3E}">
        <p14:creationId xmlns:p14="http://schemas.microsoft.com/office/powerpoint/2010/main" val="2180934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FCEA1E6E-E4EA-434D-ADAC-7F1D43CC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539620"/>
              </p:ext>
            </p:extLst>
          </p:nvPr>
        </p:nvGraphicFramePr>
        <p:xfrm>
          <a:off x="14448881" y="6217968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8269B4CC-102F-4CE9-ADA8-C882853CE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956352"/>
              </p:ext>
            </p:extLst>
          </p:nvPr>
        </p:nvGraphicFramePr>
        <p:xfrm>
          <a:off x="14919278" y="6691763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/>
        </p:nvGraphicFramePr>
        <p:xfrm>
          <a:off x="2191941" y="959985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D1F4BF77-5A24-47F7-84AB-78D9F4159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24810"/>
              </p:ext>
            </p:extLst>
          </p:nvPr>
        </p:nvGraphicFramePr>
        <p:xfrm>
          <a:off x="2179237" y="959985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/>
        </p:nvGraphicFramePr>
        <p:xfrm>
          <a:off x="2665345" y="101491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layer with multiple channels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Kernel has multiple channels too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Sum over all channels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730956"/>
              </p:ext>
            </p:extLst>
          </p:nvPr>
        </p:nvGraphicFramePr>
        <p:xfrm>
          <a:off x="15359271" y="720227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/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371650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655903" cy="811889"/>
              </a:xfrm>
              <a:prstGeom prst="rect">
                <a:avLst/>
              </a:prstGeom>
              <a:blipFill>
                <a:blip r:embed="rId3"/>
                <a:stretch>
                  <a:fillRect r="-1586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852AEDE8-A843-449D-A139-855F4E18D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24810"/>
              </p:ext>
            </p:extLst>
          </p:nvPr>
        </p:nvGraphicFramePr>
        <p:xfrm>
          <a:off x="2665345" y="101491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679165"/>
              </p:ext>
            </p:extLst>
          </p:nvPr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92AC77-E34E-4B01-9342-801D2290F3B8}"/>
              </a:ext>
            </a:extLst>
          </p:cNvPr>
          <p:cNvCxnSpPr/>
          <p:nvPr/>
        </p:nvCxnSpPr>
        <p:spPr>
          <a:xfrm>
            <a:off x="5062546" y="959985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FA3848-E35E-420E-A1BB-CDA844B7EC3C}"/>
              </a:ext>
            </a:extLst>
          </p:cNvPr>
          <p:cNvCxnSpPr/>
          <p:nvPr/>
        </p:nvCxnSpPr>
        <p:spPr>
          <a:xfrm>
            <a:off x="2162898" y="1233088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B3E2BD-3453-4116-880D-86D03491E227}"/>
              </a:ext>
            </a:extLst>
          </p:cNvPr>
          <p:cNvCxnSpPr/>
          <p:nvPr/>
        </p:nvCxnSpPr>
        <p:spPr>
          <a:xfrm>
            <a:off x="2173711" y="961069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22BEAD-47BE-4743-9562-E69588E4DAA9}"/>
              </a:ext>
            </a:extLst>
          </p:cNvPr>
          <p:cNvCxnSpPr/>
          <p:nvPr/>
        </p:nvCxnSpPr>
        <p:spPr>
          <a:xfrm>
            <a:off x="14448881" y="896116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D066EA-7863-42D8-9CE2-088EEF32F4A4}"/>
              </a:ext>
            </a:extLst>
          </p:cNvPr>
          <p:cNvCxnSpPr/>
          <p:nvPr/>
        </p:nvCxnSpPr>
        <p:spPr>
          <a:xfrm>
            <a:off x="17377609" y="625382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50C00D-A171-49BE-ACFC-7ED4089A00F1}"/>
              </a:ext>
            </a:extLst>
          </p:cNvPr>
          <p:cNvCxnSpPr/>
          <p:nvPr/>
        </p:nvCxnSpPr>
        <p:spPr>
          <a:xfrm>
            <a:off x="14477626" y="621796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/>
              <p:nvPr/>
            </p:nvSpPr>
            <p:spPr>
              <a:xfrm>
                <a:off x="20248804" y="6753885"/>
                <a:ext cx="9004300" cy="1819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8804" y="6753885"/>
                <a:ext cx="9004300" cy="1819985"/>
              </a:xfrm>
              <a:prstGeom prst="rect">
                <a:avLst/>
              </a:prstGeom>
              <a:blipFill>
                <a:blip r:embed="rId4"/>
                <a:stretch>
                  <a:fillRect l="-3656" t="-9396" b="-15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44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Padding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Pixels on the boundary was not explored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Reduced output size</a:t>
            </a: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198756"/>
              </p:ext>
            </p:extLst>
          </p:nvPr>
        </p:nvGraphicFramePr>
        <p:xfrm>
          <a:off x="2128016" y="8907020"/>
          <a:ext cx="9530770" cy="91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3077">
                  <a:extLst>
                    <a:ext uri="{9D8B030D-6E8A-4147-A177-3AD203B41FA5}">
                      <a16:colId xmlns:a16="http://schemas.microsoft.com/office/drawing/2014/main" val="3227345747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121928199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88069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52454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880103"/>
              </p:ext>
            </p:extLst>
          </p:nvPr>
        </p:nvGraphicFramePr>
        <p:xfrm>
          <a:off x="5011325" y="1166698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2061759" y="11551651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183365"/>
              </p:ext>
            </p:extLst>
          </p:nvPr>
        </p:nvGraphicFramePr>
        <p:xfrm>
          <a:off x="21035572" y="10126052"/>
          <a:ext cx="7653728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716">
                  <a:extLst>
                    <a:ext uri="{9D8B030D-6E8A-4147-A177-3AD203B41FA5}">
                      <a16:colId xmlns:a16="http://schemas.microsoft.com/office/drawing/2014/main" val="76119484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231385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37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63564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4712232" y="10654563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6513309" y="11438335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5011296" y="11165070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1296" y="11165070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998318" y="10661781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8318" y="10661781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696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6710E0D-DEBA-4A63-A15E-05BE3D711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225448"/>
              </p:ext>
            </p:extLst>
          </p:nvPr>
        </p:nvGraphicFramePr>
        <p:xfrm>
          <a:off x="2128016" y="891540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0689AFA-A26B-4BEF-8831-F9C41963FB6E}"/>
              </a:ext>
            </a:extLst>
          </p:cNvPr>
          <p:cNvSpPr txBox="1"/>
          <p:nvPr/>
        </p:nvSpPr>
        <p:spPr>
          <a:xfrm>
            <a:off x="4673600" y="7556500"/>
            <a:ext cx="4254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Padding 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2877C7-EE45-428A-AD9B-35CE970438E2}"/>
              </a:ext>
            </a:extLst>
          </p:cNvPr>
          <p:cNvSpPr txBox="1"/>
          <p:nvPr/>
        </p:nvSpPr>
        <p:spPr>
          <a:xfrm>
            <a:off x="29514800" y="11758694"/>
            <a:ext cx="5867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pad with 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Other choices : replica, mirror, periodic</a:t>
            </a:r>
          </a:p>
        </p:txBody>
      </p:sp>
    </p:spTree>
    <p:extLst>
      <p:ext uri="{BB962C8B-B14F-4D97-AF65-F5344CB8AC3E}">
        <p14:creationId xmlns:p14="http://schemas.microsoft.com/office/powerpoint/2010/main" val="2903830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433836"/>
              </p:ext>
            </p:extLst>
          </p:nvPr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94315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E9601E0-5002-4995-BD98-102D918F3C2C}"/>
              </a:ext>
            </a:extLst>
          </p:cNvPr>
          <p:cNvSpPr txBox="1"/>
          <p:nvPr/>
        </p:nvSpPr>
        <p:spPr>
          <a:xfrm>
            <a:off x="3987800" y="9183257"/>
            <a:ext cx="642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Stride=2 along row</a:t>
            </a:r>
          </a:p>
        </p:txBody>
      </p:sp>
    </p:spTree>
    <p:extLst>
      <p:ext uri="{BB962C8B-B14F-4D97-AF65-F5344CB8AC3E}">
        <p14:creationId xmlns:p14="http://schemas.microsoft.com/office/powerpoint/2010/main" val="27129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07407E-6 L 0.05044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02834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6FDE983-69C4-4380-B9F0-814384B01D06}"/>
              </a:ext>
            </a:extLst>
          </p:cNvPr>
          <p:cNvSpPr txBox="1"/>
          <p:nvPr/>
        </p:nvSpPr>
        <p:spPr>
          <a:xfrm>
            <a:off x="3098796" y="9159014"/>
            <a:ext cx="8073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Stride=2 along column</a:t>
            </a:r>
          </a:p>
        </p:txBody>
      </p:sp>
    </p:spTree>
    <p:extLst>
      <p:ext uri="{BB962C8B-B14F-4D97-AF65-F5344CB8AC3E}">
        <p14:creationId xmlns:p14="http://schemas.microsoft.com/office/powerpoint/2010/main" val="25531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07407E-6 L -0.00087 0.089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18759"/>
              </p:ext>
            </p:extLst>
          </p:nvPr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02624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6A93C9D-F1EA-4740-B039-B005A55D0565}"/>
              </a:ext>
            </a:extLst>
          </p:cNvPr>
          <p:cNvSpPr txBox="1"/>
          <p:nvPr/>
        </p:nvSpPr>
        <p:spPr>
          <a:xfrm>
            <a:off x="17994240" y="5676900"/>
            <a:ext cx="13267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8x8</a:t>
            </a:r>
          </a:p>
          <a:p>
            <a:r>
              <a:rPr lang="en-US" dirty="0"/>
              <a:t>Kernel 3x3</a:t>
            </a:r>
          </a:p>
          <a:p>
            <a:r>
              <a:rPr lang="en-US" dirty="0"/>
              <a:t>Output 3x3</a:t>
            </a:r>
          </a:p>
          <a:p>
            <a:endParaRPr lang="en-US" dirty="0"/>
          </a:p>
          <a:p>
            <a:r>
              <a:rPr lang="en-US" dirty="0"/>
              <a:t>With padding=0, stride=2 for H and W</a:t>
            </a:r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603E72CE-19B5-4CE0-A2D1-B4AF3BA37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325130"/>
              </p:ext>
            </p:extLst>
          </p:nvPr>
        </p:nvGraphicFramePr>
        <p:xfrm>
          <a:off x="5007408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3A71EF45-2BA1-4C79-AC38-BD1BAC3EF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180557"/>
              </p:ext>
            </p:extLst>
          </p:nvPr>
        </p:nvGraphicFramePr>
        <p:xfrm>
          <a:off x="6928731" y="10574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6" name="Table 7">
            <a:extLst>
              <a:ext uri="{FF2B5EF4-FFF2-40B4-BE49-F238E27FC236}">
                <a16:creationId xmlns:a16="http://schemas.microsoft.com/office/drawing/2014/main" id="{AF547D52-60AF-46C3-86E5-FF280AFFF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764040"/>
              </p:ext>
            </p:extLst>
          </p:nvPr>
        </p:nvGraphicFramePr>
        <p:xfrm>
          <a:off x="3086085" y="123970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9651C55A-34DF-48D1-A6DD-0B509CD5C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550665"/>
              </p:ext>
            </p:extLst>
          </p:nvPr>
        </p:nvGraphicFramePr>
        <p:xfrm>
          <a:off x="3098796" y="1418641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531B37B9-EC86-4A67-B9E7-0544CD3C0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09735"/>
              </p:ext>
            </p:extLst>
          </p:nvPr>
        </p:nvGraphicFramePr>
        <p:xfrm>
          <a:off x="5007407" y="1417236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9" name="Table 7">
            <a:extLst>
              <a:ext uri="{FF2B5EF4-FFF2-40B4-BE49-F238E27FC236}">
                <a16:creationId xmlns:a16="http://schemas.microsoft.com/office/drawing/2014/main" id="{14759487-CAC8-45EA-A7EF-8044BEFC2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80027"/>
              </p:ext>
            </p:extLst>
          </p:nvPr>
        </p:nvGraphicFramePr>
        <p:xfrm>
          <a:off x="6928731" y="1418557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675E4687-85CD-429D-93BC-8CDFC1463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26713"/>
              </p:ext>
            </p:extLst>
          </p:nvPr>
        </p:nvGraphicFramePr>
        <p:xfrm>
          <a:off x="6891118" y="1240113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1" name="Table 7">
            <a:extLst>
              <a:ext uri="{FF2B5EF4-FFF2-40B4-BE49-F238E27FC236}">
                <a16:creationId xmlns:a16="http://schemas.microsoft.com/office/drawing/2014/main" id="{31AD1751-2242-4484-90DC-1B403795D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558383"/>
              </p:ext>
            </p:extLst>
          </p:nvPr>
        </p:nvGraphicFramePr>
        <p:xfrm>
          <a:off x="5007894" y="1236328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7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Z-F net paper has other contributions</a:t>
            </a:r>
            <a:endParaRPr lang="en-US" sz="13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07E99F-852B-4581-A162-3D407C37AC5D}"/>
              </a:ext>
            </a:extLst>
          </p:cNvPr>
          <p:cNvSpPr/>
          <p:nvPr/>
        </p:nvSpPr>
        <p:spPr>
          <a:xfrm>
            <a:off x="1930395" y="18386423"/>
            <a:ext cx="12095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79194D-B736-4A5D-BB3A-695C7FDACBEF}"/>
              </a:ext>
            </a:extLst>
          </p:cNvPr>
          <p:cNvSpPr txBox="1"/>
          <p:nvPr/>
        </p:nvSpPr>
        <p:spPr>
          <a:xfrm>
            <a:off x="1475996" y="3791966"/>
            <a:ext cx="292181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seminal paper for neural network visualization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Insights to understand convnet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More in the NN visualization later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D9EB333-1885-4045-8AD7-84E8A4579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068" y="7110412"/>
            <a:ext cx="13122058" cy="999133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69DD27C-BA18-479D-B16E-21212591A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0183" y="7204346"/>
            <a:ext cx="9415849" cy="941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02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Determine the output size</a:t>
            </a:r>
            <a:endParaRPr lang="en-US" sz="11500" dirty="0"/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03482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4B0059-5899-4ACF-9A54-5BE042C7EBC5}"/>
                  </a:ext>
                </a:extLst>
              </p:cNvPr>
              <p:cNvSpPr txBox="1"/>
              <p:nvPr/>
            </p:nvSpPr>
            <p:spPr>
              <a:xfrm>
                <a:off x="3098796" y="4514912"/>
                <a:ext cx="9004300" cy="4589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Padding size: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Stride: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i="1" baseline="-25000" dirty="0"/>
              </a:p>
              <a:p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4B0059-5899-4ACF-9A54-5BE042C7E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96" y="4514912"/>
                <a:ext cx="9004300" cy="4589974"/>
              </a:xfrm>
              <a:prstGeom prst="rect">
                <a:avLst/>
              </a:prstGeom>
              <a:blipFill>
                <a:blip r:embed="rId4"/>
                <a:stretch>
                  <a:fillRect l="-3588" t="-3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B735A9-FC3F-42A5-8157-EE92F5CF501F}"/>
                  </a:ext>
                </a:extLst>
              </p:cNvPr>
              <p:cNvSpPr txBox="1"/>
              <p:nvPr/>
            </p:nvSpPr>
            <p:spPr>
              <a:xfrm>
                <a:off x="10617200" y="3613761"/>
                <a:ext cx="8839200" cy="5452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B735A9-FC3F-42A5-8157-EE92F5CF5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200" y="3613761"/>
                <a:ext cx="8839200" cy="5452134"/>
              </a:xfrm>
              <a:prstGeom prst="rect">
                <a:avLst/>
              </a:prstGeom>
              <a:blipFill>
                <a:blip r:embed="rId5"/>
                <a:stretch>
                  <a:fillRect l="-3724" t="-3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C195B2-F224-497C-9C5A-392DE850ABAC}"/>
                  </a:ext>
                </a:extLst>
              </p:cNvPr>
              <p:cNvSpPr/>
              <p:nvPr/>
            </p:nvSpPr>
            <p:spPr>
              <a:xfrm>
                <a:off x="20958725" y="5557182"/>
                <a:ext cx="6063839" cy="2772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2.5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C195B2-F224-497C-9C5A-392DE850A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8725" y="5557182"/>
                <a:ext cx="6063839" cy="27722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625CB79-898A-46ED-AA25-DEE310377DE2}"/>
              </a:ext>
            </a:extLst>
          </p:cNvPr>
          <p:cNvSpPr txBox="1"/>
          <p:nvPr/>
        </p:nvSpPr>
        <p:spPr>
          <a:xfrm>
            <a:off x="26278162" y="11062692"/>
            <a:ext cx="85874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Stride can be used to reduce image size</a:t>
            </a:r>
          </a:p>
        </p:txBody>
      </p:sp>
    </p:spTree>
    <p:extLst>
      <p:ext uri="{BB962C8B-B14F-4D97-AF65-F5344CB8AC3E}">
        <p14:creationId xmlns:p14="http://schemas.microsoft.com/office/powerpoint/2010/main" val="4124110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e 7">
            <a:extLst>
              <a:ext uri="{FF2B5EF4-FFF2-40B4-BE49-F238E27FC236}">
                <a16:creationId xmlns:a16="http://schemas.microsoft.com/office/drawing/2014/main" id="{594CC111-BE43-41E6-AFC3-71D51DBB9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304351"/>
              </p:ext>
            </p:extLst>
          </p:nvPr>
        </p:nvGraphicFramePr>
        <p:xfrm>
          <a:off x="17314446" y="10654874"/>
          <a:ext cx="5717100" cy="5522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FCEA1E6E-E4EA-434D-ADAC-7F1D43CC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148723"/>
              </p:ext>
            </p:extLst>
          </p:nvPr>
        </p:nvGraphicFramePr>
        <p:xfrm>
          <a:off x="2777581" y="5178601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8269B4CC-102F-4CE9-ADA8-C882853CE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52144"/>
              </p:ext>
            </p:extLst>
          </p:nvPr>
        </p:nvGraphicFramePr>
        <p:xfrm>
          <a:off x="3247978" y="5652396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636608"/>
              </p:ext>
            </p:extLst>
          </p:nvPr>
        </p:nvGraphicFramePr>
        <p:xfrm>
          <a:off x="2121763" y="1030234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D1F4BF77-5A24-47F7-84AB-78D9F4159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410802"/>
              </p:ext>
            </p:extLst>
          </p:nvPr>
        </p:nvGraphicFramePr>
        <p:xfrm>
          <a:off x="2109059" y="1030234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537910"/>
              </p:ext>
            </p:extLst>
          </p:nvPr>
        </p:nvGraphicFramePr>
        <p:xfrm>
          <a:off x="2595167" y="1085164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Multiple kernels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one location in the image, multiple kernels can be used to capture different features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142299"/>
              </p:ext>
            </p:extLst>
          </p:nvPr>
        </p:nvGraphicFramePr>
        <p:xfrm>
          <a:off x="3687971" y="6162903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05495" y="11745254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04559" y="12255761"/>
                <a:ext cx="1057259" cy="61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4559" y="12255761"/>
                <a:ext cx="1057259" cy="6142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1991581" y="11752472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1581" y="11752472"/>
                <a:ext cx="1655903" cy="811889"/>
              </a:xfrm>
              <a:prstGeom prst="rect">
                <a:avLst/>
              </a:prstGeom>
              <a:blipFill>
                <a:blip r:embed="rId3"/>
                <a:stretch>
                  <a:fillRect r="-15809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852AEDE8-A843-449D-A139-855F4E18D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819783"/>
              </p:ext>
            </p:extLst>
          </p:nvPr>
        </p:nvGraphicFramePr>
        <p:xfrm>
          <a:off x="2595167" y="1085164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442386"/>
              </p:ext>
            </p:extLst>
          </p:nvPr>
        </p:nvGraphicFramePr>
        <p:xfrm>
          <a:off x="3028618" y="1127074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476012"/>
              </p:ext>
            </p:extLst>
          </p:nvPr>
        </p:nvGraphicFramePr>
        <p:xfrm>
          <a:off x="3028618" y="1127074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92AC77-E34E-4B01-9342-801D2290F3B8}"/>
              </a:ext>
            </a:extLst>
          </p:cNvPr>
          <p:cNvCxnSpPr/>
          <p:nvPr/>
        </p:nvCxnSpPr>
        <p:spPr>
          <a:xfrm>
            <a:off x="4992368" y="10302343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FA3848-E35E-420E-A1BB-CDA844B7EC3C}"/>
              </a:ext>
            </a:extLst>
          </p:cNvPr>
          <p:cNvCxnSpPr/>
          <p:nvPr/>
        </p:nvCxnSpPr>
        <p:spPr>
          <a:xfrm>
            <a:off x="2092720" y="1303337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B3E2BD-3453-4116-880D-86D03491E227}"/>
              </a:ext>
            </a:extLst>
          </p:cNvPr>
          <p:cNvCxnSpPr/>
          <p:nvPr/>
        </p:nvCxnSpPr>
        <p:spPr>
          <a:xfrm>
            <a:off x="2103533" y="1031318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22BEAD-47BE-4743-9562-E69588E4DAA9}"/>
              </a:ext>
            </a:extLst>
          </p:cNvPr>
          <p:cNvCxnSpPr/>
          <p:nvPr/>
        </p:nvCxnSpPr>
        <p:spPr>
          <a:xfrm>
            <a:off x="2777581" y="792180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D066EA-7863-42D8-9CE2-088EEF32F4A4}"/>
              </a:ext>
            </a:extLst>
          </p:cNvPr>
          <p:cNvCxnSpPr/>
          <p:nvPr/>
        </p:nvCxnSpPr>
        <p:spPr>
          <a:xfrm>
            <a:off x="5706309" y="521445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50C00D-A171-49BE-ACFC-7ED4089A00F1}"/>
              </a:ext>
            </a:extLst>
          </p:cNvPr>
          <p:cNvCxnSpPr/>
          <p:nvPr/>
        </p:nvCxnSpPr>
        <p:spPr>
          <a:xfrm>
            <a:off x="2806326" y="517860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/>
              <p:nvPr/>
            </p:nvSpPr>
            <p:spPr>
              <a:xfrm>
                <a:off x="26195786" y="5370684"/>
                <a:ext cx="9004300" cy="4312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5786" y="5370684"/>
                <a:ext cx="9004300" cy="4312976"/>
              </a:xfrm>
              <a:prstGeom prst="rect">
                <a:avLst/>
              </a:prstGeom>
              <a:blipFill>
                <a:blip r:embed="rId4"/>
                <a:stretch>
                  <a:fillRect l="-3588" t="-3955" b="-7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7">
            <a:extLst>
              <a:ext uri="{FF2B5EF4-FFF2-40B4-BE49-F238E27FC236}">
                <a16:creationId xmlns:a16="http://schemas.microsoft.com/office/drawing/2014/main" id="{9DEFAED3-4C20-4C90-A695-D15DF3F2D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86737"/>
              </p:ext>
            </p:extLst>
          </p:nvPr>
        </p:nvGraphicFramePr>
        <p:xfrm>
          <a:off x="8346841" y="5289694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39" name="Table 7">
            <a:extLst>
              <a:ext uri="{FF2B5EF4-FFF2-40B4-BE49-F238E27FC236}">
                <a16:creationId xmlns:a16="http://schemas.microsoft.com/office/drawing/2014/main" id="{D8D94FD7-240F-493F-A6DA-92408CCDF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730350"/>
              </p:ext>
            </p:extLst>
          </p:nvPr>
        </p:nvGraphicFramePr>
        <p:xfrm>
          <a:off x="8817238" y="5763489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0" name="Table 7">
            <a:extLst>
              <a:ext uri="{FF2B5EF4-FFF2-40B4-BE49-F238E27FC236}">
                <a16:creationId xmlns:a16="http://schemas.microsoft.com/office/drawing/2014/main" id="{A0D9204B-97A6-4841-9A9B-3C111AF06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15081"/>
              </p:ext>
            </p:extLst>
          </p:nvPr>
        </p:nvGraphicFramePr>
        <p:xfrm>
          <a:off x="9257231" y="6273996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CFFEA5-BA31-4DC1-ADE6-AEDB9CB75090}"/>
              </a:ext>
            </a:extLst>
          </p:cNvPr>
          <p:cNvCxnSpPr/>
          <p:nvPr/>
        </p:nvCxnSpPr>
        <p:spPr>
          <a:xfrm>
            <a:off x="8346841" y="803289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A8A4AB-3D92-42BD-A176-745A1DF66AF7}"/>
              </a:ext>
            </a:extLst>
          </p:cNvPr>
          <p:cNvCxnSpPr/>
          <p:nvPr/>
        </p:nvCxnSpPr>
        <p:spPr>
          <a:xfrm>
            <a:off x="11275569" y="5325550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6BBC0A4-1545-4BD5-911E-F308056DFF0F}"/>
              </a:ext>
            </a:extLst>
          </p:cNvPr>
          <p:cNvCxnSpPr/>
          <p:nvPr/>
        </p:nvCxnSpPr>
        <p:spPr>
          <a:xfrm>
            <a:off x="8375586" y="528969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6B77E3B8-5A16-4AEE-8376-DD8686C96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079027"/>
              </p:ext>
            </p:extLst>
          </p:nvPr>
        </p:nvGraphicFramePr>
        <p:xfrm>
          <a:off x="14221606" y="538145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5" name="Table 7">
            <a:extLst>
              <a:ext uri="{FF2B5EF4-FFF2-40B4-BE49-F238E27FC236}">
                <a16:creationId xmlns:a16="http://schemas.microsoft.com/office/drawing/2014/main" id="{13CCA6FA-5775-403D-AA8C-390B766BA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423738"/>
              </p:ext>
            </p:extLst>
          </p:nvPr>
        </p:nvGraphicFramePr>
        <p:xfrm>
          <a:off x="14692003" y="585525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1834125B-11F4-44CF-BC5F-E3F3D317A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34532"/>
              </p:ext>
            </p:extLst>
          </p:nvPr>
        </p:nvGraphicFramePr>
        <p:xfrm>
          <a:off x="15131996" y="636575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08C208F-A015-405B-AF05-0A1C07AE38CE}"/>
              </a:ext>
            </a:extLst>
          </p:cNvPr>
          <p:cNvCxnSpPr/>
          <p:nvPr/>
        </p:nvCxnSpPr>
        <p:spPr>
          <a:xfrm>
            <a:off x="14221606" y="812465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8BF0BD-4E9E-4B8A-9B00-70CA80F8CBEB}"/>
              </a:ext>
            </a:extLst>
          </p:cNvPr>
          <p:cNvCxnSpPr/>
          <p:nvPr/>
        </p:nvCxnSpPr>
        <p:spPr>
          <a:xfrm>
            <a:off x="17150334" y="541731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D7F899-EF1F-4F53-B84C-64D3BD106AFB}"/>
              </a:ext>
            </a:extLst>
          </p:cNvPr>
          <p:cNvCxnSpPr/>
          <p:nvPr/>
        </p:nvCxnSpPr>
        <p:spPr>
          <a:xfrm>
            <a:off x="14250351" y="538145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2EDDD90B-B48E-4A36-85C5-7BA8B8D35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079027"/>
              </p:ext>
            </p:extLst>
          </p:nvPr>
        </p:nvGraphicFramePr>
        <p:xfrm>
          <a:off x="20663891" y="5417842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56" name="Table 7">
            <a:extLst>
              <a:ext uri="{FF2B5EF4-FFF2-40B4-BE49-F238E27FC236}">
                <a16:creationId xmlns:a16="http://schemas.microsoft.com/office/drawing/2014/main" id="{6AEC0DE2-EC98-4F3E-9EDA-37DD1F115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423738"/>
              </p:ext>
            </p:extLst>
          </p:nvPr>
        </p:nvGraphicFramePr>
        <p:xfrm>
          <a:off x="21134288" y="589163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57" name="Table 7">
            <a:extLst>
              <a:ext uri="{FF2B5EF4-FFF2-40B4-BE49-F238E27FC236}">
                <a16:creationId xmlns:a16="http://schemas.microsoft.com/office/drawing/2014/main" id="{4A5DD154-D5FC-4F13-A1C9-91B5C8C54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888540"/>
              </p:ext>
            </p:extLst>
          </p:nvPr>
        </p:nvGraphicFramePr>
        <p:xfrm>
          <a:off x="21574281" y="6402144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F0D9BAB-5039-4C67-97F4-09151ED47209}"/>
              </a:ext>
            </a:extLst>
          </p:cNvPr>
          <p:cNvCxnSpPr/>
          <p:nvPr/>
        </p:nvCxnSpPr>
        <p:spPr>
          <a:xfrm>
            <a:off x="20663891" y="816104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30C4F1D-1BC1-49BD-9BBF-60677C693C4D}"/>
              </a:ext>
            </a:extLst>
          </p:cNvPr>
          <p:cNvCxnSpPr/>
          <p:nvPr/>
        </p:nvCxnSpPr>
        <p:spPr>
          <a:xfrm>
            <a:off x="23592619" y="545369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A8E7C10-A1E4-437E-928B-2AAEE5FA4E24}"/>
              </a:ext>
            </a:extLst>
          </p:cNvPr>
          <p:cNvCxnSpPr/>
          <p:nvPr/>
        </p:nvCxnSpPr>
        <p:spPr>
          <a:xfrm>
            <a:off x="20692636" y="541784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1D834E-BA49-4571-8D2B-9B73871927BB}"/>
                  </a:ext>
                </a:extLst>
              </p:cNvPr>
              <p:cNvSpPr txBox="1"/>
              <p:nvPr/>
            </p:nvSpPr>
            <p:spPr>
              <a:xfrm>
                <a:off x="25779956" y="10148632"/>
                <a:ext cx="7429500" cy="8402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These kernels are learned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: input channels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: output channels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With K bias parameters; one for each output channel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1D834E-BA49-4571-8D2B-9B7387192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9956" y="10148632"/>
                <a:ext cx="7429500" cy="8402300"/>
              </a:xfrm>
              <a:prstGeom prst="rect">
                <a:avLst/>
              </a:prstGeom>
              <a:blipFill>
                <a:blip r:embed="rId5"/>
                <a:stretch>
                  <a:fillRect l="-4020" t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AC0CAE-D969-4740-B68F-D5BBB64E9C82}"/>
                  </a:ext>
                </a:extLst>
              </p:cNvPr>
              <p:cNvSpPr/>
              <p:nvPr/>
            </p:nvSpPr>
            <p:spPr>
              <a:xfrm>
                <a:off x="4473690" y="8987789"/>
                <a:ext cx="124675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AC0CAE-D969-4740-B68F-D5BBB64E9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690" y="8987789"/>
                <a:ext cx="1246752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6546334-B7A6-41AF-BB13-0BE69AAF5A48}"/>
                  </a:ext>
                </a:extLst>
              </p:cNvPr>
              <p:cNvSpPr/>
              <p:nvPr/>
            </p:nvSpPr>
            <p:spPr>
              <a:xfrm>
                <a:off x="9985895" y="8987789"/>
                <a:ext cx="126278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6546334-B7A6-41AF-BB13-0BE69AAF5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895" y="8987789"/>
                <a:ext cx="1262782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3A0881A-10A7-4EB3-9EB6-27F49C0171C7}"/>
                  </a:ext>
                </a:extLst>
              </p:cNvPr>
              <p:cNvSpPr/>
              <p:nvPr/>
            </p:nvSpPr>
            <p:spPr>
              <a:xfrm>
                <a:off x="15988187" y="8987789"/>
                <a:ext cx="126278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3A0881A-10A7-4EB3-9EB6-27F49C017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8187" y="8987789"/>
                <a:ext cx="126278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D17DF63-3C20-42C0-A574-020634D76379}"/>
                  </a:ext>
                </a:extLst>
              </p:cNvPr>
              <p:cNvSpPr/>
              <p:nvPr/>
            </p:nvSpPr>
            <p:spPr>
              <a:xfrm>
                <a:off x="22415269" y="8987789"/>
                <a:ext cx="124675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D17DF63-3C20-42C0-A574-020634D76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269" y="8987789"/>
                <a:ext cx="1246752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5" name="Table 7">
            <a:extLst>
              <a:ext uri="{FF2B5EF4-FFF2-40B4-BE49-F238E27FC236}">
                <a16:creationId xmlns:a16="http://schemas.microsoft.com/office/drawing/2014/main" id="{D03F12F2-A3D4-48EC-8F05-D7AC32EAC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975973"/>
              </p:ext>
            </p:extLst>
          </p:nvPr>
        </p:nvGraphicFramePr>
        <p:xfrm>
          <a:off x="17782300" y="11146841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64" name="Table 7">
            <a:extLst>
              <a:ext uri="{FF2B5EF4-FFF2-40B4-BE49-F238E27FC236}">
                <a16:creationId xmlns:a16="http://schemas.microsoft.com/office/drawing/2014/main" id="{A16BE8BF-A1DD-4352-A1A2-CAE92F099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824661"/>
              </p:ext>
            </p:extLst>
          </p:nvPr>
        </p:nvGraphicFramePr>
        <p:xfrm>
          <a:off x="18264218" y="1162063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816516"/>
              </p:ext>
            </p:extLst>
          </p:nvPr>
        </p:nvGraphicFramePr>
        <p:xfrm>
          <a:off x="18746136" y="12131143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06572" y="12529026"/>
            <a:ext cx="3239564" cy="43929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EDB8CD28-DFDF-4FDF-938E-D117320D75E6}"/>
              </a:ext>
            </a:extLst>
          </p:cNvPr>
          <p:cNvSpPr/>
          <p:nvPr/>
        </p:nvSpPr>
        <p:spPr bwMode="auto">
          <a:xfrm>
            <a:off x="13683096" y="13894070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9A50DA0-8AE7-43D2-9D48-0F0A5BEB8413}"/>
                  </a:ext>
                </a:extLst>
              </p:cNvPr>
              <p:cNvSpPr txBox="1"/>
              <p:nvPr/>
            </p:nvSpPr>
            <p:spPr>
              <a:xfrm>
                <a:off x="13982160" y="14404577"/>
                <a:ext cx="1057259" cy="61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9A50DA0-8AE7-43D2-9D48-0F0A5BEB8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2160" y="14404577"/>
                <a:ext cx="1057259" cy="6142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5FE871-CEFF-4DCF-A979-17791469ACB6}"/>
              </a:ext>
            </a:extLst>
          </p:cNvPr>
          <p:cNvCxnSpPr>
            <a:cxnSpLocks/>
          </p:cNvCxnSpPr>
          <p:nvPr/>
        </p:nvCxnSpPr>
        <p:spPr>
          <a:xfrm flipV="1">
            <a:off x="15484173" y="13876715"/>
            <a:ext cx="2780045" cy="801127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470272" y="12642340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5E73D25-F6F6-47FE-BA3D-FE9F4E6AB6A2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4473690" y="12642340"/>
            <a:ext cx="9209406" cy="205904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9B5A7224-C61E-47EC-9F78-2C90C512BB19}"/>
              </a:ext>
            </a:extLst>
          </p:cNvPr>
          <p:cNvSpPr/>
          <p:nvPr/>
        </p:nvSpPr>
        <p:spPr bwMode="auto">
          <a:xfrm>
            <a:off x="13651761" y="15825922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88CDAA4-2CB9-4316-A48C-B60BE9A0A14B}"/>
                  </a:ext>
                </a:extLst>
              </p:cNvPr>
              <p:cNvSpPr txBox="1"/>
              <p:nvPr/>
            </p:nvSpPr>
            <p:spPr>
              <a:xfrm>
                <a:off x="13950825" y="16336429"/>
                <a:ext cx="1057259" cy="616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88CDAA4-2CB9-4316-A48C-B60BE9A0A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0825" y="16336429"/>
                <a:ext cx="1057259" cy="6166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>
            <a:extLst>
              <a:ext uri="{FF2B5EF4-FFF2-40B4-BE49-F238E27FC236}">
                <a16:creationId xmlns:a16="http://schemas.microsoft.com/office/drawing/2014/main" id="{7F46704E-8F78-46EB-9D8E-B83429A163D4}"/>
              </a:ext>
            </a:extLst>
          </p:cNvPr>
          <p:cNvSpPr/>
          <p:nvPr/>
        </p:nvSpPr>
        <p:spPr bwMode="auto">
          <a:xfrm>
            <a:off x="13605843" y="17878200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5D86E9-A108-4382-A632-69CE55DC3DA2}"/>
                  </a:ext>
                </a:extLst>
              </p:cNvPr>
              <p:cNvSpPr txBox="1"/>
              <p:nvPr/>
            </p:nvSpPr>
            <p:spPr>
              <a:xfrm>
                <a:off x="13904907" y="18388707"/>
                <a:ext cx="1057259" cy="612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5D86E9-A108-4382-A632-69CE55DC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907" y="18388707"/>
                <a:ext cx="1057259" cy="6129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DB7A91D-2CA7-4989-8B24-FC14C976FD3F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4478587" y="12592512"/>
            <a:ext cx="9173174" cy="404072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38ECD9-66A6-45F1-8D07-D834C2670082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15233744" y="14842479"/>
            <a:ext cx="2548556" cy="1790762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68D7AA-E0C2-43B3-A583-35B947FE30BD}"/>
              </a:ext>
            </a:extLst>
          </p:cNvPr>
          <p:cNvCxnSpPr>
            <a:cxnSpLocks/>
            <a:stCxn id="78" idx="6"/>
          </p:cNvCxnSpPr>
          <p:nvPr/>
        </p:nvCxnSpPr>
        <p:spPr>
          <a:xfrm flipV="1">
            <a:off x="15187826" y="15946349"/>
            <a:ext cx="2126620" cy="273917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A3B4A49-8BC4-4DB8-A5B4-5A395D1BC04E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4526869" y="12666980"/>
            <a:ext cx="9078974" cy="601853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1AB4818-40FA-497D-BDC3-14D5023801D1}"/>
                  </a:ext>
                </a:extLst>
              </p:cNvPr>
              <p:cNvSpPr txBox="1"/>
              <p:nvPr/>
            </p:nvSpPr>
            <p:spPr>
              <a:xfrm>
                <a:off x="11857602" y="13553998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1AB4818-40FA-497D-BDC3-14D502380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7602" y="13553998"/>
                <a:ext cx="1655903" cy="811889"/>
              </a:xfrm>
              <a:prstGeom prst="rect">
                <a:avLst/>
              </a:prstGeom>
              <a:blipFill>
                <a:blip r:embed="rId13"/>
                <a:stretch>
                  <a:fillRect r="-15809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39849F3-094C-42D7-8B79-D1351DF024AE}"/>
                  </a:ext>
                </a:extLst>
              </p:cNvPr>
              <p:cNvSpPr txBox="1"/>
              <p:nvPr/>
            </p:nvSpPr>
            <p:spPr>
              <a:xfrm>
                <a:off x="11872833" y="15185765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39849F3-094C-42D7-8B79-D1351DF02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2833" y="15185765"/>
                <a:ext cx="1655903" cy="811889"/>
              </a:xfrm>
              <a:prstGeom prst="rect">
                <a:avLst/>
              </a:prstGeom>
              <a:blipFill>
                <a:blip r:embed="rId14"/>
                <a:stretch>
                  <a:fillRect r="-15867" b="-27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D5166F4-E83C-4A56-A8F6-750A659F91F0}"/>
                  </a:ext>
                </a:extLst>
              </p:cNvPr>
              <p:cNvSpPr txBox="1"/>
              <p:nvPr/>
            </p:nvSpPr>
            <p:spPr>
              <a:xfrm>
                <a:off x="11797871" y="16733009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D5166F4-E83C-4A56-A8F6-750A659F9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7871" y="16733009"/>
                <a:ext cx="1655903" cy="811889"/>
              </a:xfrm>
              <a:prstGeom prst="rect">
                <a:avLst/>
              </a:prstGeom>
              <a:blipFill>
                <a:blip r:embed="rId15"/>
                <a:stretch>
                  <a:fillRect r="-15809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113AF16-C441-431C-AE57-60AB65D9B177}"/>
                  </a:ext>
                </a:extLst>
              </p:cNvPr>
              <p:cNvSpPr/>
              <p:nvPr/>
            </p:nvSpPr>
            <p:spPr>
              <a:xfrm>
                <a:off x="18091129" y="17981989"/>
                <a:ext cx="10271658" cy="1819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How many parameters?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113AF16-C441-431C-AE57-60AB65D9B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1129" y="17981989"/>
                <a:ext cx="10271658" cy="1819985"/>
              </a:xfrm>
              <a:prstGeom prst="rect">
                <a:avLst/>
              </a:prstGeom>
              <a:blipFill>
                <a:blip r:embed="rId16"/>
                <a:stretch>
                  <a:fillRect l="-3205" t="-9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8FFF1641-C47C-459F-BEFF-D0CA6E5A478E}"/>
              </a:ext>
            </a:extLst>
          </p:cNvPr>
          <p:cNvSpPr txBox="1"/>
          <p:nvPr/>
        </p:nvSpPr>
        <p:spPr>
          <a:xfrm>
            <a:off x="19464956" y="14380814"/>
            <a:ext cx="461313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Feature maps</a:t>
            </a:r>
          </a:p>
        </p:txBody>
      </p:sp>
    </p:spTree>
    <p:extLst>
      <p:ext uri="{BB962C8B-B14F-4D97-AF65-F5344CB8AC3E}">
        <p14:creationId xmlns:p14="http://schemas.microsoft.com/office/powerpoint/2010/main" val="104549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  <p:bldP spid="6" grpId="0"/>
      <p:bldP spid="67" grpId="0" animBg="1"/>
      <p:bldP spid="68" grpId="0"/>
      <p:bldP spid="76" grpId="0" animBg="1"/>
      <p:bldP spid="77" grpId="0"/>
      <p:bldP spid="78" grpId="0" animBg="1"/>
      <p:bldP spid="79" grpId="0"/>
      <p:bldP spid="94" grpId="0"/>
      <p:bldP spid="95" grpId="0"/>
      <p:bldP spid="96" grpId="0"/>
      <p:bldP spid="98" grpId="0"/>
      <p:bldP spid="9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Multiple CONV layers can be stacked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Nonlinearity (e.g. </a:t>
            </a:r>
            <a:r>
              <a:rPr lang="en-US" dirty="0" err="1"/>
              <a:t>ReLU</a:t>
            </a:r>
            <a:r>
              <a:rPr lang="en-US" dirty="0"/>
              <a:t>) is applied to every element on feature maps</a:t>
            </a:r>
          </a:p>
        </p:txBody>
      </p:sp>
      <p:pic>
        <p:nvPicPr>
          <p:cNvPr id="72" name="Picture 2" descr="The Shots Your Cat Needs">
            <a:extLst>
              <a:ext uri="{FF2B5EF4-FFF2-40B4-BE49-F238E27FC236}">
                <a16:creationId xmlns:a16="http://schemas.microsoft.com/office/drawing/2014/main" id="{336C694F-3DA3-4E0B-BA7D-F92C4AA7D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682" y="5709042"/>
            <a:ext cx="3807518" cy="253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4AEEDE5-40BA-4A51-A836-57A16B94DF08}"/>
              </a:ext>
            </a:extLst>
          </p:cNvPr>
          <p:cNvCxnSpPr>
            <a:cxnSpLocks/>
          </p:cNvCxnSpPr>
          <p:nvPr/>
        </p:nvCxnSpPr>
        <p:spPr>
          <a:xfrm>
            <a:off x="6808445" y="83633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6CA14CC-8AD4-4D82-9802-2AADD932FEDD}"/>
              </a:ext>
            </a:extLst>
          </p:cNvPr>
          <p:cNvSpPr/>
          <p:nvPr/>
        </p:nvSpPr>
        <p:spPr bwMode="auto">
          <a:xfrm>
            <a:off x="4395446" y="9538809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>
                <a:latin typeface="Arial"/>
              </a:rPr>
              <a:t>7x7, p=3, s=2, K=16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D210D19-F7ED-4E82-B93F-0F102ACDACC8}"/>
              </a:ext>
            </a:extLst>
          </p:cNvPr>
          <p:cNvSpPr/>
          <p:nvPr/>
        </p:nvSpPr>
        <p:spPr bwMode="auto">
          <a:xfrm>
            <a:off x="4395446" y="10890223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14A8A15-0547-4D32-A542-DE42DF120987}"/>
              </a:ext>
            </a:extLst>
          </p:cNvPr>
          <p:cNvCxnSpPr>
            <a:cxnSpLocks/>
          </p:cNvCxnSpPr>
          <p:nvPr/>
        </p:nvCxnSpPr>
        <p:spPr>
          <a:xfrm>
            <a:off x="6808445" y="116780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3A02D0A8-FE76-4835-A44E-92514145F499}"/>
              </a:ext>
            </a:extLst>
          </p:cNvPr>
          <p:cNvSpPr/>
          <p:nvPr/>
        </p:nvSpPr>
        <p:spPr bwMode="auto">
          <a:xfrm>
            <a:off x="4395446" y="12918420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/>
              <a:t>5x5, p=2, s=2 , K=32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691D0A1-D68E-45E5-9ACB-8D32F89B3A3B}"/>
              </a:ext>
            </a:extLst>
          </p:cNvPr>
          <p:cNvSpPr/>
          <p:nvPr/>
        </p:nvSpPr>
        <p:spPr bwMode="auto">
          <a:xfrm>
            <a:off x="4395446" y="14269834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17325A-2DD8-4BBC-9681-534A1482ED07}"/>
              </a:ext>
            </a:extLst>
          </p:cNvPr>
          <p:cNvCxnSpPr>
            <a:cxnSpLocks/>
          </p:cNvCxnSpPr>
          <p:nvPr/>
        </p:nvCxnSpPr>
        <p:spPr>
          <a:xfrm>
            <a:off x="6808445" y="150308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816CB0E-95D5-4A1C-94DE-D814859BD03B}"/>
              </a:ext>
            </a:extLst>
          </p:cNvPr>
          <p:cNvSpPr/>
          <p:nvPr/>
        </p:nvSpPr>
        <p:spPr bwMode="auto">
          <a:xfrm>
            <a:off x="4395446" y="16271220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/>
              <a:t>3x3, p=1, s=2 , K=64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598E6CA-4F94-4D5B-828E-71557FF7C089}"/>
              </a:ext>
            </a:extLst>
          </p:cNvPr>
          <p:cNvSpPr/>
          <p:nvPr/>
        </p:nvSpPr>
        <p:spPr bwMode="auto">
          <a:xfrm>
            <a:off x="4395446" y="17622634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FEEEDB7-A3E7-481D-81EB-B4CD5530B3D6}"/>
              </a:ext>
            </a:extLst>
          </p:cNvPr>
          <p:cNvCxnSpPr>
            <a:cxnSpLocks/>
          </p:cNvCxnSpPr>
          <p:nvPr/>
        </p:nvCxnSpPr>
        <p:spPr>
          <a:xfrm>
            <a:off x="9335745" y="17951842"/>
            <a:ext cx="130810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4DB99475-97EC-403D-833F-092696CDC2B5}"/>
              </a:ext>
            </a:extLst>
          </p:cNvPr>
          <p:cNvSpPr/>
          <p:nvPr/>
        </p:nvSpPr>
        <p:spPr bwMode="auto">
          <a:xfrm>
            <a:off x="10718800" y="17618412"/>
            <a:ext cx="4825998" cy="660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133B5BD-29C6-406B-849B-1674C509BB55}"/>
              </a:ext>
            </a:extLst>
          </p:cNvPr>
          <p:cNvCxnSpPr>
            <a:cxnSpLocks/>
          </p:cNvCxnSpPr>
          <p:nvPr/>
        </p:nvCxnSpPr>
        <p:spPr>
          <a:xfrm flipV="1">
            <a:off x="13719039" y="16388087"/>
            <a:ext cx="1280906" cy="115313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67BE2752-56AE-4880-9E91-D85BE3DEDC69}"/>
              </a:ext>
            </a:extLst>
          </p:cNvPr>
          <p:cNvSpPr/>
          <p:nvPr/>
        </p:nvSpPr>
        <p:spPr bwMode="auto">
          <a:xfrm>
            <a:off x="12703040" y="15592193"/>
            <a:ext cx="4825998" cy="660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FC, D=256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06C06B1-7867-46C4-8440-22A3381B6F3B}"/>
              </a:ext>
            </a:extLst>
          </p:cNvPr>
          <p:cNvSpPr/>
          <p:nvPr/>
        </p:nvSpPr>
        <p:spPr bwMode="auto">
          <a:xfrm>
            <a:off x="13818845" y="12725353"/>
            <a:ext cx="4825998" cy="660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FC, D=1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B1D4A77-6618-4DFC-8257-C72C666CC3FD}"/>
              </a:ext>
            </a:extLst>
          </p:cNvPr>
          <p:cNvSpPr/>
          <p:nvPr/>
        </p:nvSpPr>
        <p:spPr bwMode="auto">
          <a:xfrm>
            <a:off x="12703040" y="14898841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AEF840F-A627-447A-99CD-16DBC29B3F5F}"/>
              </a:ext>
            </a:extLst>
          </p:cNvPr>
          <p:cNvCxnSpPr>
            <a:cxnSpLocks/>
          </p:cNvCxnSpPr>
          <p:nvPr/>
        </p:nvCxnSpPr>
        <p:spPr>
          <a:xfrm flipV="1">
            <a:off x="15168633" y="13385753"/>
            <a:ext cx="1095787" cy="145723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35715BB-5DB7-4DF9-B07B-8B084A919824}"/>
              </a:ext>
            </a:extLst>
          </p:cNvPr>
          <p:cNvCxnSpPr>
            <a:cxnSpLocks/>
          </p:cNvCxnSpPr>
          <p:nvPr/>
        </p:nvCxnSpPr>
        <p:spPr>
          <a:xfrm flipV="1">
            <a:off x="16264420" y="11654331"/>
            <a:ext cx="0" cy="90335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72CC320-BF6A-4340-BE0B-B844F1484AAD}"/>
              </a:ext>
            </a:extLst>
          </p:cNvPr>
          <p:cNvSpPr txBox="1"/>
          <p:nvPr/>
        </p:nvSpPr>
        <p:spPr>
          <a:xfrm>
            <a:off x="15466803" y="10559645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6D0FD6-6F7A-491C-9B49-103176DA6EDD}"/>
              </a:ext>
            </a:extLst>
          </p:cNvPr>
          <p:cNvSpPr txBox="1"/>
          <p:nvPr/>
        </p:nvSpPr>
        <p:spPr>
          <a:xfrm>
            <a:off x="8980145" y="7028187"/>
            <a:ext cx="391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3x640x480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17DFD7A-AD05-4C3A-937B-BBC3BD20E58C}"/>
              </a:ext>
            </a:extLst>
          </p:cNvPr>
          <p:cNvSpPr txBox="1"/>
          <p:nvPr/>
        </p:nvSpPr>
        <p:spPr>
          <a:xfrm>
            <a:off x="9294334" y="9725680"/>
            <a:ext cx="438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16x320x240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56390BB-74BD-4D64-99BD-5EE97E776EBB}"/>
              </a:ext>
            </a:extLst>
          </p:cNvPr>
          <p:cNvSpPr txBox="1"/>
          <p:nvPr/>
        </p:nvSpPr>
        <p:spPr>
          <a:xfrm>
            <a:off x="9294334" y="10704861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16x320x240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0209D73-88D1-4A04-BC4B-4B76A85D7753}"/>
                  </a:ext>
                </a:extLst>
              </p:cNvPr>
              <p:cNvSpPr/>
              <p:nvPr/>
            </p:nvSpPr>
            <p:spPr>
              <a:xfrm>
                <a:off x="14618283" y="5388990"/>
                <a:ext cx="8921993" cy="379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640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=320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480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−7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0209D73-88D1-4A04-BC4B-4B76A85D7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8283" y="5388990"/>
                <a:ext cx="8921993" cy="37901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145F95D6-23ED-4503-A975-637ACA25903C}"/>
              </a:ext>
            </a:extLst>
          </p:cNvPr>
          <p:cNvSpPr/>
          <p:nvPr/>
        </p:nvSpPr>
        <p:spPr bwMode="auto">
          <a:xfrm>
            <a:off x="7702140" y="8383746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Kernel: 7x7x3x16,</a:t>
            </a:r>
          </a:p>
          <a:p>
            <a:pPr algn="ctr"/>
            <a:r>
              <a:rPr lang="en-US" sz="2400" dirty="0">
                <a:latin typeface="Arial"/>
              </a:rPr>
              <a:t>16 biases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DEB759A-FFD3-4846-A542-51FFCBCC3D60}"/>
              </a:ext>
            </a:extLst>
          </p:cNvPr>
          <p:cNvSpPr/>
          <p:nvPr/>
        </p:nvSpPr>
        <p:spPr bwMode="auto">
          <a:xfrm>
            <a:off x="7873317" y="12176606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Kernel: 5x5x16x32,</a:t>
            </a:r>
          </a:p>
          <a:p>
            <a:pPr algn="ctr"/>
            <a:r>
              <a:rPr lang="en-US" sz="2400" dirty="0">
                <a:latin typeface="Arial"/>
              </a:rPr>
              <a:t>32 biases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ADF9313-068F-49ED-AC6F-A3378439839A}"/>
              </a:ext>
            </a:extLst>
          </p:cNvPr>
          <p:cNvSpPr txBox="1"/>
          <p:nvPr/>
        </p:nvSpPr>
        <p:spPr>
          <a:xfrm>
            <a:off x="9221444" y="1334650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32x160x120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EF2248-1310-4837-83FB-7FCF17CA4CE3}"/>
              </a:ext>
            </a:extLst>
          </p:cNvPr>
          <p:cNvSpPr txBox="1"/>
          <p:nvPr/>
        </p:nvSpPr>
        <p:spPr>
          <a:xfrm>
            <a:off x="9189346" y="14166491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32x160x120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16E8738-AC08-4444-BD84-AB012B993AA6}"/>
              </a:ext>
            </a:extLst>
          </p:cNvPr>
          <p:cNvSpPr txBox="1"/>
          <p:nvPr/>
        </p:nvSpPr>
        <p:spPr>
          <a:xfrm>
            <a:off x="9248297" y="16444555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64x80x60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14801B0-27BB-40CA-9B13-5D100312E630}"/>
              </a:ext>
            </a:extLst>
          </p:cNvPr>
          <p:cNvSpPr/>
          <p:nvPr/>
        </p:nvSpPr>
        <p:spPr bwMode="auto">
          <a:xfrm>
            <a:off x="7873317" y="15281783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Kernel: 3x3x32x64,</a:t>
            </a:r>
          </a:p>
          <a:p>
            <a:pPr algn="ctr"/>
            <a:r>
              <a:rPr lang="en-US" sz="2400" dirty="0">
                <a:latin typeface="Arial"/>
              </a:rPr>
              <a:t>64 biases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6752798-1328-411F-A120-DD7808801C85}"/>
              </a:ext>
            </a:extLst>
          </p:cNvPr>
          <p:cNvSpPr txBox="1"/>
          <p:nvPr/>
        </p:nvSpPr>
        <p:spPr>
          <a:xfrm>
            <a:off x="7070101" y="1840110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64x80x60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BFE8980-F53F-4BF1-8989-A4A15E0FD91B}"/>
              </a:ext>
            </a:extLst>
          </p:cNvPr>
          <p:cNvSpPr txBox="1"/>
          <p:nvPr/>
        </p:nvSpPr>
        <p:spPr>
          <a:xfrm>
            <a:off x="14840790" y="1658429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307200x1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E844EC8-1E50-4C29-B89E-B6D987FE9E10}"/>
              </a:ext>
            </a:extLst>
          </p:cNvPr>
          <p:cNvSpPr txBox="1"/>
          <p:nvPr/>
        </p:nvSpPr>
        <p:spPr>
          <a:xfrm>
            <a:off x="16328817" y="1371745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256x1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42315EB-34AA-41D5-A4DA-99626D1B0991}"/>
              </a:ext>
            </a:extLst>
          </p:cNvPr>
          <p:cNvSpPr/>
          <p:nvPr/>
        </p:nvSpPr>
        <p:spPr bwMode="auto">
          <a:xfrm>
            <a:off x="17269863" y="15229041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W: 256x307200, </a:t>
            </a:r>
          </a:p>
          <a:p>
            <a:pPr algn="ctr"/>
            <a:r>
              <a:rPr lang="en-US" sz="2400" dirty="0">
                <a:latin typeface="Arial"/>
              </a:rPr>
              <a:t>256 biases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1862642-FF6D-463B-8BAE-809C8AF1FDDE}"/>
              </a:ext>
            </a:extLst>
          </p:cNvPr>
          <p:cNvSpPr/>
          <p:nvPr/>
        </p:nvSpPr>
        <p:spPr bwMode="auto">
          <a:xfrm>
            <a:off x="18287111" y="12286357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W: 1x256, </a:t>
            </a:r>
          </a:p>
          <a:p>
            <a:pPr algn="ctr"/>
            <a:r>
              <a:rPr lang="en-US" sz="2400" dirty="0">
                <a:latin typeface="Arial"/>
              </a:rPr>
              <a:t>1 biases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55CB93-EE7C-41DC-9CB0-FD3150A1F482}"/>
              </a:ext>
            </a:extLst>
          </p:cNvPr>
          <p:cNvSpPr txBox="1"/>
          <p:nvPr/>
        </p:nvSpPr>
        <p:spPr>
          <a:xfrm>
            <a:off x="22694900" y="9725680"/>
            <a:ext cx="100837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parameters:</a:t>
            </a:r>
          </a:p>
          <a:p>
            <a:endParaRPr lang="en-US" dirty="0"/>
          </a:p>
          <a:p>
            <a:r>
              <a:rPr lang="en-US" dirty="0"/>
              <a:t>7x7x3x16+16+5x5x16x32+32+3x3x32x64+64+256x307200+256+1x256+1 = 78,677409, ~78million</a:t>
            </a:r>
          </a:p>
          <a:p>
            <a:endParaRPr lang="en-US" dirty="0"/>
          </a:p>
          <a:p>
            <a:r>
              <a:rPr lang="en-US" dirty="0"/>
              <a:t>One FC layer claims 99.96%</a:t>
            </a:r>
          </a:p>
        </p:txBody>
      </p:sp>
    </p:spTree>
    <p:extLst>
      <p:ext uri="{BB962C8B-B14F-4D97-AF65-F5344CB8AC3E}">
        <p14:creationId xmlns:p14="http://schemas.microsoft.com/office/powerpoint/2010/main" val="238157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50" grpId="0"/>
      <p:bldP spid="51" grpId="0" animBg="1"/>
      <p:bldP spid="107" grpId="0" animBg="1"/>
      <p:bldP spid="108" grpId="0"/>
      <p:bldP spid="109" grpId="0"/>
      <p:bldP spid="110" grpId="0"/>
      <p:bldP spid="111" grpId="0" animBg="1"/>
      <p:bldP spid="112" grpId="0"/>
      <p:bldP spid="113" grpId="0"/>
      <p:bldP spid="114" grpId="0"/>
      <p:bldP spid="115" grpId="0" animBg="1"/>
      <p:bldP spid="116" grpId="0" animBg="1"/>
      <p:bldP spid="5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414764"/>
              </p:ext>
            </p:extLst>
          </p:nvPr>
        </p:nvGraphicFramePr>
        <p:xfrm>
          <a:off x="2121763" y="9285789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805036"/>
              </p:ext>
            </p:extLst>
          </p:nvPr>
        </p:nvGraphicFramePr>
        <p:xfrm>
          <a:off x="2595167" y="983508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Receptive field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Every CONV filter looks at a small neighborhood</a:t>
            </a:r>
          </a:p>
          <a:p>
            <a:r>
              <a:rPr lang="en-US" dirty="0"/>
              <a:t>May need to look at more global structure in the image?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Receptive field : the region in the image to impact a feature after some CONV layers</a:t>
            </a: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615707"/>
              </p:ext>
            </p:extLst>
          </p:nvPr>
        </p:nvGraphicFramePr>
        <p:xfrm>
          <a:off x="3028618" y="1025418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541612"/>
              </p:ext>
            </p:extLst>
          </p:nvPr>
        </p:nvGraphicFramePr>
        <p:xfrm>
          <a:off x="14415436" y="11114589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72" name="Table 7">
            <a:extLst>
              <a:ext uri="{FF2B5EF4-FFF2-40B4-BE49-F238E27FC236}">
                <a16:creationId xmlns:a16="http://schemas.microsoft.com/office/drawing/2014/main" id="{3B738CE3-5604-481B-9CC7-2727B7933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125660"/>
              </p:ext>
            </p:extLst>
          </p:nvPr>
        </p:nvGraphicFramePr>
        <p:xfrm>
          <a:off x="24194436" y="12172788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16E2ED0-727C-455F-9EF5-989E864E5155}"/>
              </a:ext>
            </a:extLst>
          </p:cNvPr>
          <p:cNvSpPr txBox="1"/>
          <p:nvPr/>
        </p:nvSpPr>
        <p:spPr>
          <a:xfrm>
            <a:off x="5384800" y="8015258"/>
            <a:ext cx="492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8x8x3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1E06001-DF1B-47AA-9DF5-13CB6BA61541}"/>
              </a:ext>
            </a:extLst>
          </p:cNvPr>
          <p:cNvCxnSpPr>
            <a:cxnSpLocks/>
          </p:cNvCxnSpPr>
          <p:nvPr/>
        </p:nvCxnSpPr>
        <p:spPr>
          <a:xfrm>
            <a:off x="11558245" y="14001588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28AA5CC-C27B-4811-B666-B34A4926BA8C}"/>
              </a:ext>
            </a:extLst>
          </p:cNvPr>
          <p:cNvSpPr txBox="1"/>
          <p:nvPr/>
        </p:nvSpPr>
        <p:spPr>
          <a:xfrm>
            <a:off x="11126444" y="8025900"/>
            <a:ext cx="595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Kernel:</a:t>
            </a:r>
          </a:p>
          <a:p>
            <a:r>
              <a:rPr lang="en-US" dirty="0"/>
              <a:t>3x3x1, p=0, s=1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E754EE-BA66-4706-A6AF-398CBEF1303B}"/>
              </a:ext>
            </a:extLst>
          </p:cNvPr>
          <p:cNvCxnSpPr>
            <a:cxnSpLocks/>
          </p:cNvCxnSpPr>
          <p:nvPr/>
        </p:nvCxnSpPr>
        <p:spPr>
          <a:xfrm>
            <a:off x="21162172" y="14001588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A0058CC-462C-4B20-8FC0-12BF2CABCDCA}"/>
              </a:ext>
            </a:extLst>
          </p:cNvPr>
          <p:cNvSpPr txBox="1"/>
          <p:nvPr/>
        </p:nvSpPr>
        <p:spPr>
          <a:xfrm>
            <a:off x="20526238" y="8080760"/>
            <a:ext cx="63206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Kernel:</a:t>
            </a:r>
          </a:p>
          <a:p>
            <a:r>
              <a:rPr lang="en-US" dirty="0"/>
              <a:t>3x3x1, p=0, s=1</a:t>
            </a:r>
          </a:p>
        </p:txBody>
      </p:sp>
      <p:graphicFrame>
        <p:nvGraphicFramePr>
          <p:cNvPr id="82" name="Table 7">
            <a:extLst>
              <a:ext uri="{FF2B5EF4-FFF2-40B4-BE49-F238E27FC236}">
                <a16:creationId xmlns:a16="http://schemas.microsoft.com/office/drawing/2014/main" id="{E4408504-7FBD-4CCE-8413-E232DD836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977773"/>
              </p:ext>
            </p:extLst>
          </p:nvPr>
        </p:nvGraphicFramePr>
        <p:xfrm>
          <a:off x="15392039" y="1202898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7" name="Table 7">
            <a:extLst>
              <a:ext uri="{FF2B5EF4-FFF2-40B4-BE49-F238E27FC236}">
                <a16:creationId xmlns:a16="http://schemas.microsoft.com/office/drawing/2014/main" id="{5D28E0C3-6C9C-40C5-BB8D-E003460CB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812705"/>
              </p:ext>
            </p:extLst>
          </p:nvPr>
        </p:nvGraphicFramePr>
        <p:xfrm>
          <a:off x="5873013" y="1114355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8" name="Table 7">
            <a:extLst>
              <a:ext uri="{FF2B5EF4-FFF2-40B4-BE49-F238E27FC236}">
                <a16:creationId xmlns:a16="http://schemas.microsoft.com/office/drawing/2014/main" id="{997877CB-8658-4204-90C8-B892639F9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285250"/>
              </p:ext>
            </p:extLst>
          </p:nvPr>
        </p:nvGraphicFramePr>
        <p:xfrm>
          <a:off x="5877172" y="1299739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4" name="Table 7">
            <a:extLst>
              <a:ext uri="{FF2B5EF4-FFF2-40B4-BE49-F238E27FC236}">
                <a16:creationId xmlns:a16="http://schemas.microsoft.com/office/drawing/2014/main" id="{94D3BFC7-6935-4E2D-AFCC-B3C87C966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14305"/>
              </p:ext>
            </p:extLst>
          </p:nvPr>
        </p:nvGraphicFramePr>
        <p:xfrm>
          <a:off x="4929123" y="12077784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111026"/>
              </p:ext>
            </p:extLst>
          </p:nvPr>
        </p:nvGraphicFramePr>
        <p:xfrm>
          <a:off x="3956704" y="1115818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5" name="Table 7">
            <a:extLst>
              <a:ext uri="{FF2B5EF4-FFF2-40B4-BE49-F238E27FC236}">
                <a16:creationId xmlns:a16="http://schemas.microsoft.com/office/drawing/2014/main" id="{F1D6C81D-F15D-42BB-A78C-0E5496473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839027"/>
              </p:ext>
            </p:extLst>
          </p:nvPr>
        </p:nvGraphicFramePr>
        <p:xfrm>
          <a:off x="3956705" y="1299738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AE8D954-7BE2-4084-A58E-6987E9330966}"/>
              </a:ext>
            </a:extLst>
          </p:cNvPr>
          <p:cNvSpPr txBox="1"/>
          <p:nvPr/>
        </p:nvSpPr>
        <p:spPr>
          <a:xfrm>
            <a:off x="28917245" y="12293428"/>
            <a:ext cx="6896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deeper network, the receptive field increases</a:t>
            </a:r>
          </a:p>
        </p:txBody>
      </p:sp>
    </p:spTree>
    <p:extLst>
      <p:ext uri="{BB962C8B-B14F-4D97-AF65-F5344CB8AC3E}">
        <p14:creationId xmlns:p14="http://schemas.microsoft.com/office/powerpoint/2010/main" val="315171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Table 7">
            <a:extLst>
              <a:ext uri="{FF2B5EF4-FFF2-40B4-BE49-F238E27FC236}">
                <a16:creationId xmlns:a16="http://schemas.microsoft.com/office/drawing/2014/main" id="{44634A13-6118-468F-ADFE-E5AA88A43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134507"/>
              </p:ext>
            </p:extLst>
          </p:nvPr>
        </p:nvGraphicFramePr>
        <p:xfrm>
          <a:off x="19741978" y="671194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66" name="Table 7">
            <a:extLst>
              <a:ext uri="{FF2B5EF4-FFF2-40B4-BE49-F238E27FC236}">
                <a16:creationId xmlns:a16="http://schemas.microsoft.com/office/drawing/2014/main" id="{96C55789-00B6-407C-94DF-1FC899399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673014"/>
              </p:ext>
            </p:extLst>
          </p:nvPr>
        </p:nvGraphicFramePr>
        <p:xfrm>
          <a:off x="25760525" y="4964825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67" name="Parallelogram 66">
            <a:extLst>
              <a:ext uri="{FF2B5EF4-FFF2-40B4-BE49-F238E27FC236}">
                <a16:creationId xmlns:a16="http://schemas.microsoft.com/office/drawing/2014/main" id="{4B264537-C8B5-4AD4-B1D0-E91DB089CA2D}"/>
              </a:ext>
            </a:extLst>
          </p:cNvPr>
          <p:cNvSpPr/>
          <p:nvPr/>
        </p:nvSpPr>
        <p:spPr bwMode="auto">
          <a:xfrm rot="10800000" flipH="1">
            <a:off x="25410223" y="4611112"/>
            <a:ext cx="7989110" cy="336480"/>
          </a:xfrm>
          <a:prstGeom prst="parallelogram">
            <a:avLst>
              <a:gd name="adj" fmla="val 123607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Parallelogram 67">
            <a:extLst>
              <a:ext uri="{FF2B5EF4-FFF2-40B4-BE49-F238E27FC236}">
                <a16:creationId xmlns:a16="http://schemas.microsoft.com/office/drawing/2014/main" id="{CDEBD057-4B19-4890-BA38-88B3583400C7}"/>
              </a:ext>
            </a:extLst>
          </p:cNvPr>
          <p:cNvSpPr/>
          <p:nvPr/>
        </p:nvSpPr>
        <p:spPr bwMode="auto">
          <a:xfrm rot="16200000">
            <a:off x="21772676" y="8243591"/>
            <a:ext cx="7624535" cy="383178"/>
          </a:xfrm>
          <a:prstGeom prst="parallelogram">
            <a:avLst>
              <a:gd name="adj" fmla="val 80933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65" name="Table 7">
            <a:extLst>
              <a:ext uri="{FF2B5EF4-FFF2-40B4-BE49-F238E27FC236}">
                <a16:creationId xmlns:a16="http://schemas.microsoft.com/office/drawing/2014/main" id="{5F7F4AA8-E5C0-4292-9097-8AA975442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74687"/>
              </p:ext>
            </p:extLst>
          </p:nvPr>
        </p:nvGraphicFramePr>
        <p:xfrm>
          <a:off x="26718383" y="5859274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1D and 3D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5" y="3790122"/>
            <a:ext cx="1553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Computation is the same as the 2D CONV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4276D1BD-1CE9-4D28-A893-05FC97267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852870"/>
              </p:ext>
            </p:extLst>
          </p:nvPr>
        </p:nvGraphicFramePr>
        <p:xfrm>
          <a:off x="6980208" y="6508751"/>
          <a:ext cx="292872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4DB19468-881C-4055-B7FB-E5A655F1A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738348"/>
              </p:ext>
            </p:extLst>
          </p:nvPr>
        </p:nvGraphicFramePr>
        <p:xfrm>
          <a:off x="7450605" y="6982546"/>
          <a:ext cx="292872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7973C8-295F-4B16-993A-5C47FB45B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188802"/>
              </p:ext>
            </p:extLst>
          </p:nvPr>
        </p:nvGraphicFramePr>
        <p:xfrm>
          <a:off x="5019993" y="9791146"/>
          <a:ext cx="762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2E8049F1-62C9-41AA-A019-844098CED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816986"/>
              </p:ext>
            </p:extLst>
          </p:nvPr>
        </p:nvGraphicFramePr>
        <p:xfrm>
          <a:off x="5493397" y="10340443"/>
          <a:ext cx="762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30" name="Table 7">
            <a:extLst>
              <a:ext uri="{FF2B5EF4-FFF2-40B4-BE49-F238E27FC236}">
                <a16:creationId xmlns:a16="http://schemas.microsoft.com/office/drawing/2014/main" id="{877FE497-7992-41CC-A447-086AB886E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761180"/>
              </p:ext>
            </p:extLst>
          </p:nvPr>
        </p:nvGraphicFramePr>
        <p:xfrm>
          <a:off x="7890598" y="7493053"/>
          <a:ext cx="292872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32" name="Table 7">
            <a:extLst>
              <a:ext uri="{FF2B5EF4-FFF2-40B4-BE49-F238E27FC236}">
                <a16:creationId xmlns:a16="http://schemas.microsoft.com/office/drawing/2014/main" id="{43DEAABE-468A-4FB1-879C-FB6E9662A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290479"/>
              </p:ext>
            </p:extLst>
          </p:nvPr>
        </p:nvGraphicFramePr>
        <p:xfrm>
          <a:off x="5926848" y="10759543"/>
          <a:ext cx="762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</a:tbl>
          </a:graphicData>
        </a:graphic>
      </p:graphicFrame>
      <p:graphicFrame>
        <p:nvGraphicFramePr>
          <p:cNvPr id="33" name="Table 7">
            <a:extLst>
              <a:ext uri="{FF2B5EF4-FFF2-40B4-BE49-F238E27FC236}">
                <a16:creationId xmlns:a16="http://schemas.microsoft.com/office/drawing/2014/main" id="{E502CC3B-D65E-4DA4-8883-A7D6F1551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839409"/>
              </p:ext>
            </p:extLst>
          </p:nvPr>
        </p:nvGraphicFramePr>
        <p:xfrm>
          <a:off x="5926848" y="10797643"/>
          <a:ext cx="288330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</a:tbl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0900CBE-7BEE-412A-985E-7E74DBB64AE4}"/>
              </a:ext>
            </a:extLst>
          </p:cNvPr>
          <p:cNvCxnSpPr/>
          <p:nvPr/>
        </p:nvCxnSpPr>
        <p:spPr>
          <a:xfrm>
            <a:off x="5030962" y="982924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2A2FB49-8E95-446B-9337-BD35D4FE1372}"/>
              </a:ext>
            </a:extLst>
          </p:cNvPr>
          <p:cNvCxnSpPr/>
          <p:nvPr/>
        </p:nvCxnSpPr>
        <p:spPr>
          <a:xfrm>
            <a:off x="4992368" y="1073254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6BB73E-177A-41D1-9941-F0BD8A346E58}"/>
              </a:ext>
            </a:extLst>
          </p:cNvPr>
          <p:cNvCxnSpPr/>
          <p:nvPr/>
        </p:nvCxnSpPr>
        <p:spPr>
          <a:xfrm>
            <a:off x="6949804" y="7412049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7F99DE0-4E6F-477D-B2A7-EE4B36947A27}"/>
              </a:ext>
            </a:extLst>
          </p:cNvPr>
          <p:cNvCxnSpPr/>
          <p:nvPr/>
        </p:nvCxnSpPr>
        <p:spPr>
          <a:xfrm>
            <a:off x="9908936" y="654460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CB6CFB4-A3F3-4F87-8704-CCD6A082871A}"/>
              </a:ext>
            </a:extLst>
          </p:cNvPr>
          <p:cNvCxnSpPr/>
          <p:nvPr/>
        </p:nvCxnSpPr>
        <p:spPr>
          <a:xfrm>
            <a:off x="7008953" y="650875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1179B3B-1722-45E1-96F5-0FDACF1AD21B}"/>
              </a:ext>
            </a:extLst>
          </p:cNvPr>
          <p:cNvCxnSpPr/>
          <p:nvPr/>
        </p:nvCxnSpPr>
        <p:spPr>
          <a:xfrm>
            <a:off x="7890598" y="982924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F1A1680-86B7-4F47-9AE1-B097357ABFFC}"/>
                  </a:ext>
                </a:extLst>
              </p:cNvPr>
              <p:cNvSpPr txBox="1"/>
              <p:nvPr/>
            </p:nvSpPr>
            <p:spPr>
              <a:xfrm>
                <a:off x="4412819" y="12665482"/>
                <a:ext cx="9004300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Padding along two ends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F1A1680-86B7-4F47-9AE1-B097357AB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819" y="12665482"/>
                <a:ext cx="9004300" cy="5909310"/>
              </a:xfrm>
              <a:prstGeom prst="rect">
                <a:avLst/>
              </a:prstGeom>
              <a:blipFill>
                <a:blip r:embed="rId2"/>
                <a:stretch>
                  <a:fillRect l="-3656" t="-2890" b="-5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0" name="Table 7">
            <a:extLst>
              <a:ext uri="{FF2B5EF4-FFF2-40B4-BE49-F238E27FC236}">
                <a16:creationId xmlns:a16="http://schemas.microsoft.com/office/drawing/2014/main" id="{4F938B53-61D9-48BD-B058-63268CEDC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263451"/>
              </p:ext>
            </p:extLst>
          </p:nvPr>
        </p:nvGraphicFramePr>
        <p:xfrm>
          <a:off x="27924728" y="673502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9" name="Parallelogram 8">
            <a:extLst>
              <a:ext uri="{FF2B5EF4-FFF2-40B4-BE49-F238E27FC236}">
                <a16:creationId xmlns:a16="http://schemas.microsoft.com/office/drawing/2014/main" id="{FEFD4F73-C340-4C4A-8E9C-4F636AFC930F}"/>
              </a:ext>
            </a:extLst>
          </p:cNvPr>
          <p:cNvSpPr/>
          <p:nvPr/>
        </p:nvSpPr>
        <p:spPr bwMode="auto">
          <a:xfrm rot="10800000" flipH="1">
            <a:off x="27558419" y="6413889"/>
            <a:ext cx="7989110" cy="336480"/>
          </a:xfrm>
          <a:prstGeom prst="parallelogram">
            <a:avLst>
              <a:gd name="adj" fmla="val 123607"/>
            </a:avLst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3942E491-538B-453D-8B70-A5ED8ABFEE85}"/>
              </a:ext>
            </a:extLst>
          </p:cNvPr>
          <p:cNvSpPr/>
          <p:nvPr/>
        </p:nvSpPr>
        <p:spPr bwMode="auto">
          <a:xfrm rot="16200000">
            <a:off x="23920872" y="10046368"/>
            <a:ext cx="7624535" cy="383178"/>
          </a:xfrm>
          <a:prstGeom prst="parallelogram">
            <a:avLst>
              <a:gd name="adj" fmla="val 80933"/>
            </a:avLst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3" name="Parallelogram 62">
            <a:extLst>
              <a:ext uri="{FF2B5EF4-FFF2-40B4-BE49-F238E27FC236}">
                <a16:creationId xmlns:a16="http://schemas.microsoft.com/office/drawing/2014/main" id="{5DE985BF-14A5-44BA-92D6-B7FEC7D82AB8}"/>
              </a:ext>
            </a:extLst>
          </p:cNvPr>
          <p:cNvSpPr/>
          <p:nvPr/>
        </p:nvSpPr>
        <p:spPr bwMode="auto">
          <a:xfrm rot="10800000" flipH="1">
            <a:off x="26368081" y="5505561"/>
            <a:ext cx="7989110" cy="336480"/>
          </a:xfrm>
          <a:prstGeom prst="parallelogram">
            <a:avLst>
              <a:gd name="adj" fmla="val 123607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4" name="Parallelogram 63">
            <a:extLst>
              <a:ext uri="{FF2B5EF4-FFF2-40B4-BE49-F238E27FC236}">
                <a16:creationId xmlns:a16="http://schemas.microsoft.com/office/drawing/2014/main" id="{4BCA1277-AF45-4ABE-A4C7-10EC3702BE39}"/>
              </a:ext>
            </a:extLst>
          </p:cNvPr>
          <p:cNvSpPr/>
          <p:nvPr/>
        </p:nvSpPr>
        <p:spPr bwMode="auto">
          <a:xfrm rot="16200000">
            <a:off x="22730534" y="9138040"/>
            <a:ext cx="7624535" cy="383178"/>
          </a:xfrm>
          <a:prstGeom prst="parallelogram">
            <a:avLst>
              <a:gd name="adj" fmla="val 80933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A0C81A54-53C3-4BB3-9D03-F443803EB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567550"/>
              </p:ext>
            </p:extLst>
          </p:nvPr>
        </p:nvGraphicFramePr>
        <p:xfrm>
          <a:off x="27924729" y="671121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BDB6E36-DAC0-4178-A6D2-35CC8815925E}"/>
              </a:ext>
            </a:extLst>
          </p:cNvPr>
          <p:cNvCxnSpPr>
            <a:cxnSpLocks/>
          </p:cNvCxnSpPr>
          <p:nvPr/>
        </p:nvCxnSpPr>
        <p:spPr>
          <a:xfrm>
            <a:off x="25393353" y="7514694"/>
            <a:ext cx="2531374" cy="197728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8BF43E-D426-4DD4-813B-AAA9A95E3A5A}"/>
              </a:ext>
            </a:extLst>
          </p:cNvPr>
          <p:cNvCxnSpPr>
            <a:cxnSpLocks/>
          </p:cNvCxnSpPr>
          <p:nvPr/>
        </p:nvCxnSpPr>
        <p:spPr>
          <a:xfrm>
            <a:off x="25414347" y="4642962"/>
            <a:ext cx="2531374" cy="206825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2DF3D73-225D-4448-9651-C1E235971935}"/>
              </a:ext>
            </a:extLst>
          </p:cNvPr>
          <p:cNvCxnSpPr>
            <a:cxnSpLocks/>
          </p:cNvCxnSpPr>
          <p:nvPr/>
        </p:nvCxnSpPr>
        <p:spPr>
          <a:xfrm>
            <a:off x="28341897" y="4612667"/>
            <a:ext cx="2531374" cy="206825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0798BBC-BBC3-4FBD-B984-821B73E657C1}"/>
                  </a:ext>
                </a:extLst>
              </p:cNvPr>
              <p:cNvSpPr txBox="1"/>
              <p:nvPr/>
            </p:nvSpPr>
            <p:spPr>
              <a:xfrm>
                <a:off x="16319268" y="12151745"/>
                <a:ext cx="10529636" cy="5974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Padding along three dimensions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0798BBC-BBC3-4FBD-B984-821B73E65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9268" y="12151745"/>
                <a:ext cx="10529636" cy="5974969"/>
              </a:xfrm>
              <a:prstGeom prst="rect">
                <a:avLst/>
              </a:prstGeom>
              <a:blipFill>
                <a:blip r:embed="rId3"/>
                <a:stretch>
                  <a:fillRect l="-3069" t="-2854" b="-5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8" name="Table 7">
            <a:extLst>
              <a:ext uri="{FF2B5EF4-FFF2-40B4-BE49-F238E27FC236}">
                <a16:creationId xmlns:a16="http://schemas.microsoft.com/office/drawing/2014/main" id="{EC08CE20-DBA1-46F5-8E3D-2AEBC30D5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583607"/>
              </p:ext>
            </p:extLst>
          </p:nvPr>
        </p:nvGraphicFramePr>
        <p:xfrm>
          <a:off x="17577774" y="4965555"/>
          <a:ext cx="28585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79" name="Parallelogram 78">
            <a:extLst>
              <a:ext uri="{FF2B5EF4-FFF2-40B4-BE49-F238E27FC236}">
                <a16:creationId xmlns:a16="http://schemas.microsoft.com/office/drawing/2014/main" id="{6794D9F0-CE98-4595-8F8A-931104F24351}"/>
              </a:ext>
            </a:extLst>
          </p:cNvPr>
          <p:cNvSpPr/>
          <p:nvPr/>
        </p:nvSpPr>
        <p:spPr bwMode="auto">
          <a:xfrm rot="10800000" flipH="1">
            <a:off x="17227472" y="4611841"/>
            <a:ext cx="3355505" cy="336481"/>
          </a:xfrm>
          <a:prstGeom prst="parallelogram">
            <a:avLst>
              <a:gd name="adj" fmla="val 123607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Parallelogram 79">
            <a:extLst>
              <a:ext uri="{FF2B5EF4-FFF2-40B4-BE49-F238E27FC236}">
                <a16:creationId xmlns:a16="http://schemas.microsoft.com/office/drawing/2014/main" id="{FD844306-7BB4-4346-AEF7-0B57C4110786}"/>
              </a:ext>
            </a:extLst>
          </p:cNvPr>
          <p:cNvSpPr/>
          <p:nvPr/>
        </p:nvSpPr>
        <p:spPr bwMode="auto">
          <a:xfrm rot="16200000">
            <a:off x="15819370" y="6014877"/>
            <a:ext cx="3157644" cy="375176"/>
          </a:xfrm>
          <a:prstGeom prst="parallelogram">
            <a:avLst>
              <a:gd name="adj" fmla="val 80933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83" name="Table 7">
            <a:extLst>
              <a:ext uri="{FF2B5EF4-FFF2-40B4-BE49-F238E27FC236}">
                <a16:creationId xmlns:a16="http://schemas.microsoft.com/office/drawing/2014/main" id="{146F1BA8-0CAC-4F31-BA9A-BF8B7278A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126258"/>
              </p:ext>
            </p:extLst>
          </p:nvPr>
        </p:nvGraphicFramePr>
        <p:xfrm>
          <a:off x="18663190" y="5851865"/>
          <a:ext cx="28585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6" name="Table 7">
            <a:extLst>
              <a:ext uri="{FF2B5EF4-FFF2-40B4-BE49-F238E27FC236}">
                <a16:creationId xmlns:a16="http://schemas.microsoft.com/office/drawing/2014/main" id="{BBB29B6C-55C4-445C-A4A8-1C7E8E212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188771"/>
              </p:ext>
            </p:extLst>
          </p:nvPr>
        </p:nvGraphicFramePr>
        <p:xfrm>
          <a:off x="19741977" y="6735756"/>
          <a:ext cx="28585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89" name="Parallelogram 88">
            <a:extLst>
              <a:ext uri="{FF2B5EF4-FFF2-40B4-BE49-F238E27FC236}">
                <a16:creationId xmlns:a16="http://schemas.microsoft.com/office/drawing/2014/main" id="{C81EA2DB-E60B-487F-993A-94D7A532B496}"/>
              </a:ext>
            </a:extLst>
          </p:cNvPr>
          <p:cNvSpPr/>
          <p:nvPr/>
        </p:nvSpPr>
        <p:spPr bwMode="auto">
          <a:xfrm rot="10800000" flipH="1">
            <a:off x="19402611" y="6481675"/>
            <a:ext cx="3249619" cy="238933"/>
          </a:xfrm>
          <a:prstGeom prst="parallelogram">
            <a:avLst>
              <a:gd name="adj" fmla="val 123607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0" name="Parallelogram 89">
            <a:extLst>
              <a:ext uri="{FF2B5EF4-FFF2-40B4-BE49-F238E27FC236}">
                <a16:creationId xmlns:a16="http://schemas.microsoft.com/office/drawing/2014/main" id="{623D4F3D-8919-44D6-9B9C-ECCC4F100E76}"/>
              </a:ext>
            </a:extLst>
          </p:cNvPr>
          <p:cNvSpPr/>
          <p:nvPr/>
        </p:nvSpPr>
        <p:spPr bwMode="auto">
          <a:xfrm rot="16200000">
            <a:off x="18038239" y="7746980"/>
            <a:ext cx="3066286" cy="425165"/>
          </a:xfrm>
          <a:prstGeom prst="parallelogram">
            <a:avLst>
              <a:gd name="adj" fmla="val 80933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Parallelogram 90">
            <a:extLst>
              <a:ext uri="{FF2B5EF4-FFF2-40B4-BE49-F238E27FC236}">
                <a16:creationId xmlns:a16="http://schemas.microsoft.com/office/drawing/2014/main" id="{525DCE9F-C97A-4491-A07F-FE0534670862}"/>
              </a:ext>
            </a:extLst>
          </p:cNvPr>
          <p:cNvSpPr/>
          <p:nvPr/>
        </p:nvSpPr>
        <p:spPr bwMode="auto">
          <a:xfrm rot="10800000" flipH="1">
            <a:off x="18314089" y="5489056"/>
            <a:ext cx="3208852" cy="353713"/>
          </a:xfrm>
          <a:prstGeom prst="parallelogram">
            <a:avLst>
              <a:gd name="adj" fmla="val 99671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B8573352-15F8-400E-8CDA-5D179FF8B25A}"/>
              </a:ext>
            </a:extLst>
          </p:cNvPr>
          <p:cNvSpPr/>
          <p:nvPr/>
        </p:nvSpPr>
        <p:spPr bwMode="auto">
          <a:xfrm rot="16200000">
            <a:off x="16872644" y="6868232"/>
            <a:ext cx="3157644" cy="383180"/>
          </a:xfrm>
          <a:prstGeom prst="parallelogram">
            <a:avLst>
              <a:gd name="adj" fmla="val 80933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98452BF-72E1-48A5-9645-2530C8E9CF44}"/>
              </a:ext>
            </a:extLst>
          </p:cNvPr>
          <p:cNvCxnSpPr>
            <a:cxnSpLocks/>
          </p:cNvCxnSpPr>
          <p:nvPr/>
        </p:nvCxnSpPr>
        <p:spPr>
          <a:xfrm>
            <a:off x="17210602" y="7515424"/>
            <a:ext cx="2531374" cy="197728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EDEE804-5366-4955-B633-48BB97AF915F}"/>
              </a:ext>
            </a:extLst>
          </p:cNvPr>
          <p:cNvCxnSpPr>
            <a:cxnSpLocks/>
          </p:cNvCxnSpPr>
          <p:nvPr/>
        </p:nvCxnSpPr>
        <p:spPr>
          <a:xfrm>
            <a:off x="17231596" y="4609892"/>
            <a:ext cx="2569237" cy="216597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14F6949-A3E0-4AB3-8E93-95AAD86C9D66}"/>
              </a:ext>
            </a:extLst>
          </p:cNvPr>
          <p:cNvCxnSpPr>
            <a:cxnSpLocks/>
          </p:cNvCxnSpPr>
          <p:nvPr/>
        </p:nvCxnSpPr>
        <p:spPr>
          <a:xfrm>
            <a:off x="20159146" y="4613397"/>
            <a:ext cx="2531374" cy="206825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938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Dilated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receptive field by “skipping pixels” in input images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75A615-5B49-4C2E-87CB-2485B78DA7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160" y="4506172"/>
            <a:ext cx="10442092" cy="1007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7" name="Table 7">
            <a:extLst>
              <a:ext uri="{FF2B5EF4-FFF2-40B4-BE49-F238E27FC236}">
                <a16:creationId xmlns:a16="http://schemas.microsoft.com/office/drawing/2014/main" id="{BDC6447F-2C55-402F-8D54-10FA17208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596741"/>
              </p:ext>
            </p:extLst>
          </p:nvPr>
        </p:nvGraphicFramePr>
        <p:xfrm>
          <a:off x="1786830" y="10747612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51" name="Table 7">
            <a:extLst>
              <a:ext uri="{FF2B5EF4-FFF2-40B4-BE49-F238E27FC236}">
                <a16:creationId xmlns:a16="http://schemas.microsoft.com/office/drawing/2014/main" id="{AC829CB7-37DB-4B22-8BB2-5E11395F0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813285"/>
              </p:ext>
            </p:extLst>
          </p:nvPr>
        </p:nvGraphicFramePr>
        <p:xfrm>
          <a:off x="1953744" y="644215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2251D43-897A-4221-BDA8-EE4C31D22116}"/>
              </a:ext>
            </a:extLst>
          </p:cNvPr>
          <p:cNvCxnSpPr>
            <a:cxnSpLocks/>
          </p:cNvCxnSpPr>
          <p:nvPr/>
        </p:nvCxnSpPr>
        <p:spPr>
          <a:xfrm flipV="1">
            <a:off x="5340626" y="12119215"/>
            <a:ext cx="6996081" cy="1858614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32F33E3-84F7-4F49-9E32-116775B2600F}"/>
              </a:ext>
            </a:extLst>
          </p:cNvPr>
          <p:cNvSpPr/>
          <p:nvPr/>
        </p:nvSpPr>
        <p:spPr bwMode="auto">
          <a:xfrm>
            <a:off x="12463707" y="11222126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ED40A96-3BE6-463C-8418-3BF98772FDD3}"/>
              </a:ext>
            </a:extLst>
          </p:cNvPr>
          <p:cNvCxnSpPr>
            <a:cxnSpLocks/>
          </p:cNvCxnSpPr>
          <p:nvPr/>
        </p:nvCxnSpPr>
        <p:spPr>
          <a:xfrm>
            <a:off x="14264784" y="12005898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2F9496-8AA4-43B6-AA66-A312C9B0ABF7}"/>
                  </a:ext>
                </a:extLst>
              </p:cNvPr>
              <p:cNvSpPr txBox="1"/>
              <p:nvPr/>
            </p:nvSpPr>
            <p:spPr>
              <a:xfrm>
                <a:off x="12762771" y="11732633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2F9496-8AA4-43B6-AA66-A312C9B0A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2771" y="11732633"/>
                <a:ext cx="1057259" cy="593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EE2BEA-D028-453E-81F1-01FD20ECC1FD}"/>
                  </a:ext>
                </a:extLst>
              </p:cNvPr>
              <p:cNvSpPr txBox="1"/>
              <p:nvPr/>
            </p:nvSpPr>
            <p:spPr>
              <a:xfrm>
                <a:off x="10749793" y="11229344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EE2BEA-D028-453E-81F1-01FD20ECC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9793" y="11229344"/>
                <a:ext cx="1399422" cy="811889"/>
              </a:xfrm>
              <a:prstGeom prst="rect">
                <a:avLst/>
              </a:prstGeom>
              <a:blipFill>
                <a:blip r:embed="rId4"/>
                <a:stretch>
                  <a:fillRect r="-18696" b="-27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Right 1">
            <a:extLst>
              <a:ext uri="{FF2B5EF4-FFF2-40B4-BE49-F238E27FC236}">
                <a16:creationId xmlns:a16="http://schemas.microsoft.com/office/drawing/2014/main" id="{F7016A2C-64B7-494C-9B21-D84BB23811CD}"/>
              </a:ext>
            </a:extLst>
          </p:cNvPr>
          <p:cNvSpPr/>
          <p:nvPr/>
        </p:nvSpPr>
        <p:spPr bwMode="auto">
          <a:xfrm>
            <a:off x="5687838" y="7603081"/>
            <a:ext cx="4449677" cy="62044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F8F6D-0FEC-400F-802F-6D3A430F028E}"/>
              </a:ext>
            </a:extLst>
          </p:cNvPr>
          <p:cNvSpPr txBox="1"/>
          <p:nvPr/>
        </p:nvSpPr>
        <p:spPr>
          <a:xfrm>
            <a:off x="5687838" y="5207207"/>
            <a:ext cx="44496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Dilate kernel with the dilation rate 1</a:t>
            </a:r>
          </a:p>
        </p:txBody>
      </p:sp>
      <p:graphicFrame>
        <p:nvGraphicFramePr>
          <p:cNvPr id="59" name="Table 7">
            <a:extLst>
              <a:ext uri="{FF2B5EF4-FFF2-40B4-BE49-F238E27FC236}">
                <a16:creationId xmlns:a16="http://schemas.microsoft.com/office/drawing/2014/main" id="{39081AD4-AC1A-46FC-8B93-40C243DEE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46277"/>
              </p:ext>
            </p:extLst>
          </p:nvPr>
        </p:nvGraphicFramePr>
        <p:xfrm>
          <a:off x="2743200" y="11635288"/>
          <a:ext cx="4784035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80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1311705695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216613813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43099"/>
                  </a:ext>
                </a:extLst>
              </a:tr>
            </a:tbl>
          </a:graphicData>
        </a:graphic>
      </p:graphicFrame>
      <p:graphicFrame>
        <p:nvGraphicFramePr>
          <p:cNvPr id="60" name="Table 7">
            <a:extLst>
              <a:ext uri="{FF2B5EF4-FFF2-40B4-BE49-F238E27FC236}">
                <a16:creationId xmlns:a16="http://schemas.microsoft.com/office/drawing/2014/main" id="{12E6DBEB-BCA7-4E74-9B0E-AC768715B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100135"/>
              </p:ext>
            </p:extLst>
          </p:nvPr>
        </p:nvGraphicFramePr>
        <p:xfrm>
          <a:off x="10525435" y="5627303"/>
          <a:ext cx="4784035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80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1311705695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216613813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430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7C66AE-E05D-48C1-90D6-25ABCB5D4B76}"/>
                  </a:ext>
                </a:extLst>
              </p:cNvPr>
              <p:cNvSpPr/>
              <p:nvPr/>
            </p:nvSpPr>
            <p:spPr>
              <a:xfrm>
                <a:off x="2237197" y="5308776"/>
                <a:ext cx="2645276" cy="988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7C66AE-E05D-48C1-90D6-25ABCB5D4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97" y="5308776"/>
                <a:ext cx="2645276" cy="9889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232022D-F41E-4CA2-8F78-DCD5292A0DDD}"/>
                  </a:ext>
                </a:extLst>
              </p:cNvPr>
              <p:cNvSpPr/>
              <p:nvPr/>
            </p:nvSpPr>
            <p:spPr>
              <a:xfrm>
                <a:off x="15564116" y="5398339"/>
                <a:ext cx="11168378" cy="1048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232022D-F41E-4CA2-8F78-DCD5292A0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116" y="5398339"/>
                <a:ext cx="11168378" cy="1048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A7C0D7-FAFC-4B2A-8281-4DC151813B6B}"/>
                  </a:ext>
                </a:extLst>
              </p:cNvPr>
              <p:cNvSpPr txBox="1"/>
              <p:nvPr/>
            </p:nvSpPr>
            <p:spPr>
              <a:xfrm>
                <a:off x="10248863" y="13902916"/>
                <a:ext cx="5526156" cy="4312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Then convolve with dilated kernel, but only count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locations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A7C0D7-FAFC-4B2A-8281-4DC151813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863" y="13902916"/>
                <a:ext cx="5526156" cy="4312976"/>
              </a:xfrm>
              <a:prstGeom prst="rect">
                <a:avLst/>
              </a:prstGeom>
              <a:blipFill>
                <a:blip r:embed="rId7"/>
                <a:stretch>
                  <a:fillRect l="-5843" t="-3960" b="-7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09C811-3D82-4BAD-A359-1FB3F374B8B4}"/>
                  </a:ext>
                </a:extLst>
              </p:cNvPr>
              <p:cNvSpPr txBox="1"/>
              <p:nvPr/>
            </p:nvSpPr>
            <p:spPr>
              <a:xfrm>
                <a:off x="23383094" y="14147206"/>
                <a:ext cx="12865586" cy="3841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Input: 7x7, padding 0, stride 1</a:t>
                </a:r>
              </a:p>
              <a:p>
                <a:r>
                  <a:rPr lang="en-US" dirty="0"/>
                  <a:t>dilation rate 1, kernel 3x3</a:t>
                </a:r>
              </a:p>
              <a:p>
                <a:endParaRPr lang="en-US" dirty="0"/>
              </a:p>
              <a:p>
                <a:r>
                  <a:rPr lang="en-US" dirty="0"/>
                  <a:t>Output:3x3,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×0−[3+1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3−1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+1=3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09C811-3D82-4BAD-A359-1FB3F374B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094" y="14147206"/>
                <a:ext cx="12865586" cy="3841244"/>
              </a:xfrm>
              <a:prstGeom prst="rect">
                <a:avLst/>
              </a:prstGeom>
              <a:blipFill>
                <a:blip r:embed="rId8"/>
                <a:stretch>
                  <a:fillRect l="-2559" t="-4444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BDCA5494-55DB-4102-B549-59F18B62970F}"/>
              </a:ext>
            </a:extLst>
          </p:cNvPr>
          <p:cNvSpPr txBox="1"/>
          <p:nvPr/>
        </p:nvSpPr>
        <p:spPr>
          <a:xfrm>
            <a:off x="17742494" y="10752212"/>
            <a:ext cx="71274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 1 1 1 3 2 1 2 2]</a:t>
            </a:r>
          </a:p>
          <a:p>
            <a:r>
              <a:rPr lang="en-US" dirty="0"/>
              <a:t>		X</a:t>
            </a:r>
          </a:p>
          <a:p>
            <a:r>
              <a:rPr lang="en-US" dirty="0"/>
              <a:t>[1 0 -1 2 0 -2 1 0 -1]</a:t>
            </a:r>
            <a:r>
              <a:rPr lang="en-US" baseline="30000" dirty="0"/>
              <a:t>T	</a:t>
            </a:r>
            <a:r>
              <a:rPr lang="en-US" dirty="0"/>
              <a:t>= -3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A713F-5B63-4A9F-B773-AB8472D766D9}"/>
              </a:ext>
            </a:extLst>
          </p:cNvPr>
          <p:cNvSpPr/>
          <p:nvPr/>
        </p:nvSpPr>
        <p:spPr>
          <a:xfrm>
            <a:off x="19729694" y="18366873"/>
            <a:ext cx="872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Animation is from https://github.com/vdumoulin/conv_arithmetic</a:t>
            </a:r>
          </a:p>
        </p:txBody>
      </p:sp>
    </p:spTree>
    <p:extLst>
      <p:ext uri="{BB962C8B-B14F-4D97-AF65-F5344CB8AC3E}">
        <p14:creationId xmlns:p14="http://schemas.microsoft.com/office/powerpoint/2010/main" val="4713684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Transpose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image size after convolution – often used to upsample feature maps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12353576" y="5889396"/>
            <a:ext cx="128655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2x2, padding 0, stride 1</a:t>
            </a:r>
          </a:p>
          <a:p>
            <a:r>
              <a:rPr lang="en-US" dirty="0"/>
              <a:t>Kernel: 3x3</a:t>
            </a:r>
          </a:p>
          <a:p>
            <a:endParaRPr lang="en-US" dirty="0"/>
          </a:p>
          <a:p>
            <a:r>
              <a:rPr lang="en-US" dirty="0"/>
              <a:t>Required Output:4x4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A713F-5B63-4A9F-B773-AB8472D766D9}"/>
              </a:ext>
            </a:extLst>
          </p:cNvPr>
          <p:cNvSpPr/>
          <p:nvPr/>
        </p:nvSpPr>
        <p:spPr>
          <a:xfrm>
            <a:off x="2104303" y="18311063"/>
            <a:ext cx="872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Animation is from https://github.com/vdumoulin/conv_arithmetic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8A9D4D-732A-4145-9043-C31DD068863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547" y="5816250"/>
            <a:ext cx="9352238" cy="1049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is the padding size p?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2+2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+1=4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blipFill>
                <a:blip r:embed="rId3"/>
                <a:stretch>
                  <a:fillRect l="-3446" t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2DAF7C7-435B-4AFC-8647-CCFDCDBCB190}"/>
              </a:ext>
            </a:extLst>
          </p:cNvPr>
          <p:cNvSpPr txBox="1"/>
          <p:nvPr/>
        </p:nvSpPr>
        <p:spPr>
          <a:xfrm>
            <a:off x="23337078" y="6506817"/>
            <a:ext cx="1135711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Determine padding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Sliding over the </a:t>
            </a:r>
            <a:r>
              <a:rPr lang="en-US" b="1" i="1" dirty="0"/>
              <a:t>output 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every location in output, take the corresponding pixels in input maps and apply the kernel</a:t>
            </a:r>
          </a:p>
        </p:txBody>
      </p:sp>
    </p:spTree>
    <p:extLst>
      <p:ext uri="{BB962C8B-B14F-4D97-AF65-F5344CB8AC3E}">
        <p14:creationId xmlns:p14="http://schemas.microsoft.com/office/powerpoint/2010/main" val="6432421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Transpose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image size after convolution – often used to upsample feature maps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12353576" y="5889396"/>
            <a:ext cx="128655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6x6, padding 0, stride 1</a:t>
            </a:r>
          </a:p>
          <a:p>
            <a:r>
              <a:rPr lang="en-US" dirty="0"/>
              <a:t>Kernel: 4x4</a:t>
            </a:r>
          </a:p>
          <a:p>
            <a:endParaRPr lang="en-US" dirty="0"/>
          </a:p>
          <a:p>
            <a:r>
              <a:rPr lang="en-US" dirty="0"/>
              <a:t>Required Output:5x5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A713F-5B63-4A9F-B773-AB8472D766D9}"/>
              </a:ext>
            </a:extLst>
          </p:cNvPr>
          <p:cNvSpPr/>
          <p:nvPr/>
        </p:nvSpPr>
        <p:spPr>
          <a:xfrm>
            <a:off x="2104303" y="18311063"/>
            <a:ext cx="872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Animation is from https://github.com/vdumoulin/conv_arithmetic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is the padding size p?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6+2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+1=5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blipFill>
                <a:blip r:embed="rId2"/>
                <a:stretch>
                  <a:fillRect l="-3446" t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2DAF7C7-435B-4AFC-8647-CCFDCDBCB190}"/>
              </a:ext>
            </a:extLst>
          </p:cNvPr>
          <p:cNvSpPr txBox="1"/>
          <p:nvPr/>
        </p:nvSpPr>
        <p:spPr>
          <a:xfrm>
            <a:off x="23337078" y="6506817"/>
            <a:ext cx="1135711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Determine padding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Sliding over the </a:t>
            </a:r>
            <a:r>
              <a:rPr lang="en-US" b="1" i="1" dirty="0"/>
              <a:t>output 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every location in output, take the corresponding pixels in input maps and apply the kernel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1479D8-0672-444A-9AD2-A60336C5D1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509" y="5889396"/>
            <a:ext cx="9404653" cy="1012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962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Convolution is shift-invariant, not for rotation and scale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63270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 cannot deal with arbitrary spatial transformation </a:t>
            </a:r>
          </a:p>
        </p:txBody>
      </p:sp>
      <p:pic>
        <p:nvPicPr>
          <p:cNvPr id="6146" name="Picture 2" descr="Ragdoll Cat Personality, Temperament and Lifespan | Petplan">
            <a:extLst>
              <a:ext uri="{FF2B5EF4-FFF2-40B4-BE49-F238E27FC236}">
                <a16:creationId xmlns:a16="http://schemas.microsoft.com/office/drawing/2014/main" id="{94B67EF6-F048-46E8-A18B-AA6FBC94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8334" y="76483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Obesity in Cats | VCA Animal Hospital">
            <a:extLst>
              <a:ext uri="{FF2B5EF4-FFF2-40B4-BE49-F238E27FC236}">
                <a16:creationId xmlns:a16="http://schemas.microsoft.com/office/drawing/2014/main" id="{3B5ADAAA-4248-4966-B64A-D9C1F858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3156" y="7876947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est Cat Collars in 2021">
            <a:extLst>
              <a:ext uri="{FF2B5EF4-FFF2-40B4-BE49-F238E27FC236}">
                <a16:creationId xmlns:a16="http://schemas.microsoft.com/office/drawing/2014/main" id="{718EA8B8-682E-4FE2-9164-F5FC16BCB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0813" y="10590234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Black and White Cats: 11 Fascinating Facts About These Dapper Felines | The  Dog People by Rover.com">
            <a:extLst>
              <a:ext uri="{FF2B5EF4-FFF2-40B4-BE49-F238E27FC236}">
                <a16:creationId xmlns:a16="http://schemas.microsoft.com/office/drawing/2014/main" id="{3CBF23FF-B5BC-48A2-B662-50A43A1A0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0487" y="1059023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8E3709-9C49-49DD-AF9E-DC572CD885F7}"/>
              </a:ext>
            </a:extLst>
          </p:cNvPr>
          <p:cNvSpPr txBox="1"/>
          <p:nvPr/>
        </p:nvSpPr>
        <p:spPr>
          <a:xfrm>
            <a:off x="24693079" y="13705025"/>
            <a:ext cx="62001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set, cats are roughly the same size</a:t>
            </a:r>
          </a:p>
        </p:txBody>
      </p:sp>
      <p:pic>
        <p:nvPicPr>
          <p:cNvPr id="6154" name="Picture 10" descr="Kittens in Basket, by Bridget McCarty, 1&quot; Scale... 225.00, via Etsy. | Cat  basket, Cats and kittens, Dollhouse miniatures">
            <a:extLst>
              <a:ext uri="{FF2B5EF4-FFF2-40B4-BE49-F238E27FC236}">
                <a16:creationId xmlns:a16="http://schemas.microsoft.com/office/drawing/2014/main" id="{9B8FE76B-4E68-40AD-B427-E711E8518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6150" y="8414204"/>
            <a:ext cx="22479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2A385A-ADF2-4896-8D04-5D0060AE5B78}"/>
              </a:ext>
            </a:extLst>
          </p:cNvPr>
          <p:cNvSpPr txBox="1"/>
          <p:nvPr/>
        </p:nvSpPr>
        <p:spPr>
          <a:xfrm>
            <a:off x="31323362" y="13713325"/>
            <a:ext cx="62001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test sample, small cat</a:t>
            </a:r>
          </a:p>
        </p:txBody>
      </p:sp>
      <p:pic>
        <p:nvPicPr>
          <p:cNvPr id="21" name="Picture 2" descr="The Shots Your Cat Needs">
            <a:extLst>
              <a:ext uri="{FF2B5EF4-FFF2-40B4-BE49-F238E27FC236}">
                <a16:creationId xmlns:a16="http://schemas.microsoft.com/office/drawing/2014/main" id="{4ECB202A-BF67-43B3-94B4-FA6F41603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900" y="4981434"/>
            <a:ext cx="7477029" cy="49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49C657-81FC-4D35-A863-229740068E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3201" y="4707400"/>
            <a:ext cx="8823129" cy="5882834"/>
          </a:xfrm>
          <a:prstGeom prst="rect">
            <a:avLst/>
          </a:prstGeom>
        </p:spPr>
      </p:pic>
      <p:pic>
        <p:nvPicPr>
          <p:cNvPr id="23" name="Picture 2" descr="The Shots Your Cat Needs">
            <a:extLst>
              <a:ext uri="{FF2B5EF4-FFF2-40B4-BE49-F238E27FC236}">
                <a16:creationId xmlns:a16="http://schemas.microsoft.com/office/drawing/2014/main" id="{1D695812-9599-4A92-87D0-C94CB55B1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47028">
            <a:off x="2271830" y="13100223"/>
            <a:ext cx="7477029" cy="49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367D63-8F52-40F8-96DC-0EFAC60272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355310">
            <a:off x="13141463" y="12518140"/>
            <a:ext cx="8823129" cy="588283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6F224A-58A0-49B1-B297-E285BA4D894C}"/>
              </a:ext>
            </a:extLst>
          </p:cNvPr>
          <p:cNvCxnSpPr>
            <a:cxnSpLocks/>
          </p:cNvCxnSpPr>
          <p:nvPr/>
        </p:nvCxnSpPr>
        <p:spPr>
          <a:xfrm>
            <a:off x="11175646" y="8078576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932958F-A3B1-4CD0-AB44-B9A7CE7FDD05}"/>
              </a:ext>
            </a:extLst>
          </p:cNvPr>
          <p:cNvSpPr txBox="1"/>
          <p:nvPr/>
        </p:nvSpPr>
        <p:spPr>
          <a:xfrm>
            <a:off x="11175646" y="6976036"/>
            <a:ext cx="203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60F68C-27CF-4095-B5EE-4109CDDC2261}"/>
              </a:ext>
            </a:extLst>
          </p:cNvPr>
          <p:cNvCxnSpPr>
            <a:cxnSpLocks/>
          </p:cNvCxnSpPr>
          <p:nvPr/>
        </p:nvCxnSpPr>
        <p:spPr>
          <a:xfrm>
            <a:off x="10971191" y="15088892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A1BF273-7CFD-4767-89DC-1D76C86A5DB6}"/>
              </a:ext>
            </a:extLst>
          </p:cNvPr>
          <p:cNvSpPr txBox="1"/>
          <p:nvPr/>
        </p:nvSpPr>
        <p:spPr>
          <a:xfrm>
            <a:off x="10971191" y="13986352"/>
            <a:ext cx="203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60DDE3-11B6-4E4F-88DD-D5606F19537C}"/>
              </a:ext>
            </a:extLst>
          </p:cNvPr>
          <p:cNvCxnSpPr>
            <a:stCxn id="24" idx="0"/>
            <a:endCxn id="24" idx="2"/>
          </p:cNvCxnSpPr>
          <p:nvPr/>
        </p:nvCxnSpPr>
        <p:spPr>
          <a:xfrm>
            <a:off x="15766013" y="13123211"/>
            <a:ext cx="3574029" cy="4672692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853329-5D64-4D90-BF3F-5F93D1FA2D7F}"/>
              </a:ext>
            </a:extLst>
          </p:cNvPr>
          <p:cNvCxnSpPr>
            <a:cxnSpLocks/>
          </p:cNvCxnSpPr>
          <p:nvPr/>
        </p:nvCxnSpPr>
        <p:spPr>
          <a:xfrm flipH="1">
            <a:off x="15469094" y="13493226"/>
            <a:ext cx="4192444" cy="3770093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776CF47-E7C2-43CE-800F-9E12204722A3}"/>
              </a:ext>
            </a:extLst>
          </p:cNvPr>
          <p:cNvSpPr txBox="1"/>
          <p:nvPr/>
        </p:nvSpPr>
        <p:spPr>
          <a:xfrm>
            <a:off x="25311652" y="4796687"/>
            <a:ext cx="93030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general, the training and test sets can have different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46377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Data augmentation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63270"/>
            <a:ext cx="3192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Introduce variation in the training data, so model can learn invariance</a:t>
            </a:r>
          </a:p>
        </p:txBody>
      </p:sp>
      <p:pic>
        <p:nvPicPr>
          <p:cNvPr id="21" name="Picture 2" descr="The Shots Your Cat Needs">
            <a:extLst>
              <a:ext uri="{FF2B5EF4-FFF2-40B4-BE49-F238E27FC236}">
                <a16:creationId xmlns:a16="http://schemas.microsoft.com/office/drawing/2014/main" id="{4ECB202A-BF67-43B3-94B4-FA6F41603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18" y="8506028"/>
            <a:ext cx="7477029" cy="49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he Shots Your Cat Needs">
            <a:extLst>
              <a:ext uri="{FF2B5EF4-FFF2-40B4-BE49-F238E27FC236}">
                <a16:creationId xmlns:a16="http://schemas.microsoft.com/office/drawing/2014/main" id="{7F369457-8662-49D6-B088-C9222D05C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15354668" y="8072616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he Shots Your Cat Needs">
            <a:extLst>
              <a:ext uri="{FF2B5EF4-FFF2-40B4-BE49-F238E27FC236}">
                <a16:creationId xmlns:a16="http://schemas.microsoft.com/office/drawing/2014/main" id="{E1938639-6F27-4940-85AE-C1C85FC6A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 rot="17559482">
            <a:off x="21675955" y="6602897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The Shots Your Cat Needs">
            <a:extLst>
              <a:ext uri="{FF2B5EF4-FFF2-40B4-BE49-F238E27FC236}">
                <a16:creationId xmlns:a16="http://schemas.microsoft.com/office/drawing/2014/main" id="{724B7566-9624-4929-A2BB-548F84569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 flipV="1">
            <a:off x="15517443" y="13126626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The Shots Your Cat Needs">
            <a:extLst>
              <a:ext uri="{FF2B5EF4-FFF2-40B4-BE49-F238E27FC236}">
                <a16:creationId xmlns:a16="http://schemas.microsoft.com/office/drawing/2014/main" id="{F0698067-95B5-4475-B88D-628428509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21940997" y="12761844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The Shots Your Cat Needs">
            <a:extLst>
              <a:ext uri="{FF2B5EF4-FFF2-40B4-BE49-F238E27FC236}">
                <a16:creationId xmlns:a16="http://schemas.microsoft.com/office/drawing/2014/main" id="{0E5CA467-2866-4F59-8794-4A736ACBE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27458504" y="7959971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The Shots Your Cat Needs">
            <a:extLst>
              <a:ext uri="{FF2B5EF4-FFF2-40B4-BE49-F238E27FC236}">
                <a16:creationId xmlns:a16="http://schemas.microsoft.com/office/drawing/2014/main" id="{85642520-792C-4B4F-B75A-E981806F7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29022260" y="13340354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B2539F-00F2-4B8E-9684-3333C15E8A05}"/>
              </a:ext>
            </a:extLst>
          </p:cNvPr>
          <p:cNvSpPr/>
          <p:nvPr/>
        </p:nvSpPr>
        <p:spPr bwMode="auto">
          <a:xfrm>
            <a:off x="32375061" y="13676243"/>
            <a:ext cx="1845939" cy="137890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56F401-D1B2-4A4A-AE13-8B394BD01B9B}"/>
              </a:ext>
            </a:extLst>
          </p:cNvPr>
          <p:cNvCxnSpPr>
            <a:cxnSpLocks/>
          </p:cNvCxnSpPr>
          <p:nvPr/>
        </p:nvCxnSpPr>
        <p:spPr>
          <a:xfrm>
            <a:off x="10581602" y="11219341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5EE8A0A-B050-4C2B-B997-230B68BBCF76}"/>
              </a:ext>
            </a:extLst>
          </p:cNvPr>
          <p:cNvSpPr txBox="1"/>
          <p:nvPr/>
        </p:nvSpPr>
        <p:spPr>
          <a:xfrm>
            <a:off x="9153094" y="8413047"/>
            <a:ext cx="52871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Randomly apply different transformations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4B496-A806-4455-BE2B-772688B2B707}"/>
              </a:ext>
            </a:extLst>
          </p:cNvPr>
          <p:cNvSpPr txBox="1"/>
          <p:nvPr/>
        </p:nvSpPr>
        <p:spPr>
          <a:xfrm>
            <a:off x="15650817" y="17348248"/>
            <a:ext cx="6573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many more 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CB9EA-A9FE-41D3-BFCB-2495FCF2A471}"/>
              </a:ext>
            </a:extLst>
          </p:cNvPr>
          <p:cNvSpPr/>
          <p:nvPr/>
        </p:nvSpPr>
        <p:spPr>
          <a:xfrm>
            <a:off x="22381453" y="17425192"/>
            <a:ext cx="133405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Check http://ai.stanford.edu/blog/data-augmentation/</a:t>
            </a:r>
          </a:p>
        </p:txBody>
      </p:sp>
    </p:spTree>
    <p:extLst>
      <p:ext uri="{BB962C8B-B14F-4D97-AF65-F5344CB8AC3E}">
        <p14:creationId xmlns:p14="http://schemas.microsoft.com/office/powerpoint/2010/main" val="1657365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VGG net, 2014</a:t>
            </a:r>
            <a:endParaRPr lang="en-US" sz="13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144C2-C312-480E-B743-DAED15531CFD}"/>
              </a:ext>
            </a:extLst>
          </p:cNvPr>
          <p:cNvSpPr txBox="1"/>
          <p:nvPr/>
        </p:nvSpPr>
        <p:spPr>
          <a:xfrm>
            <a:off x="2336672" y="13761267"/>
            <a:ext cx="305678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Go deeper!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Alexnet</a:t>
            </a:r>
            <a:r>
              <a:rPr lang="en-US" dirty="0"/>
              <a:t> 8 layers  with weights to 16 – 19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use 3x3 conv kernel with stride 1 </a:t>
            </a:r>
            <a:r>
              <a:rPr lang="en-US" dirty="0">
                <a:sym typeface="Wingdings" panose="05000000000000000000" pitchFamily="2" charset="2"/>
              </a:rPr>
              <a:t> do not change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Solely relying on max pooling to reduce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ReLU</a:t>
            </a:r>
            <a:r>
              <a:rPr lang="en-US" dirty="0">
                <a:sym typeface="Wingdings" panose="05000000000000000000" pitchFamily="2" charset="2"/>
              </a:rPr>
              <a:t> after every CONV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FA825B-D2F2-4D8B-A2C0-5C11CB6BB973}"/>
              </a:ext>
            </a:extLst>
          </p:cNvPr>
          <p:cNvSpPr/>
          <p:nvPr/>
        </p:nvSpPr>
        <p:spPr>
          <a:xfrm>
            <a:off x="1930395" y="1833898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Very Deep Convolutional Networks for Large-Scale Image Recognition. https://arxiv.org/abs/1409.1556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72E886-BD25-415C-B998-33F3DCE60378}"/>
              </a:ext>
            </a:extLst>
          </p:cNvPr>
          <p:cNvSpPr/>
          <p:nvPr/>
        </p:nvSpPr>
        <p:spPr bwMode="auto">
          <a:xfrm>
            <a:off x="7990593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64</a:t>
            </a:r>
            <a:endParaRPr lang="en-US" sz="1600" dirty="0"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72BA1E-9EA9-4201-80A7-975BD0BAE1C2}"/>
              </a:ext>
            </a:extLst>
          </p:cNvPr>
          <p:cNvSpPr/>
          <p:nvPr/>
        </p:nvSpPr>
        <p:spPr bwMode="auto">
          <a:xfrm>
            <a:off x="9678117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8FDDF-578A-43BA-8776-FDBC14180B15}"/>
              </a:ext>
            </a:extLst>
          </p:cNvPr>
          <p:cNvSpPr/>
          <p:nvPr/>
        </p:nvSpPr>
        <p:spPr bwMode="auto">
          <a:xfrm>
            <a:off x="8834355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64</a:t>
            </a:r>
            <a:endParaRPr lang="en-US" sz="1600" dirty="0"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E48C3C-1C85-4661-82B9-1E1E4128F24D}"/>
              </a:ext>
            </a:extLst>
          </p:cNvPr>
          <p:cNvSpPr/>
          <p:nvPr/>
        </p:nvSpPr>
        <p:spPr bwMode="auto">
          <a:xfrm>
            <a:off x="10521879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128</a:t>
            </a:r>
            <a:endParaRPr lang="en-US" sz="1600" dirty="0"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B6D610-EA68-41AD-BC7B-BD393FBADA6F}"/>
              </a:ext>
            </a:extLst>
          </p:cNvPr>
          <p:cNvSpPr/>
          <p:nvPr/>
        </p:nvSpPr>
        <p:spPr bwMode="auto">
          <a:xfrm>
            <a:off x="12209403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21AD77-93A8-461E-8854-77B09E6655D0}"/>
              </a:ext>
            </a:extLst>
          </p:cNvPr>
          <p:cNvSpPr/>
          <p:nvPr/>
        </p:nvSpPr>
        <p:spPr bwMode="auto">
          <a:xfrm>
            <a:off x="11365641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128</a:t>
            </a:r>
            <a:endParaRPr lang="en-US" sz="1600" dirty="0">
              <a:latin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63E3D4-B1C8-4A80-B18A-C69075F94578}"/>
              </a:ext>
            </a:extLst>
          </p:cNvPr>
          <p:cNvSpPr/>
          <p:nvPr/>
        </p:nvSpPr>
        <p:spPr bwMode="auto">
          <a:xfrm>
            <a:off x="13896927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3C3FE-253C-484D-AD90-60CF8AA027DC}"/>
              </a:ext>
            </a:extLst>
          </p:cNvPr>
          <p:cNvSpPr/>
          <p:nvPr/>
        </p:nvSpPr>
        <p:spPr bwMode="auto">
          <a:xfrm>
            <a:off x="15584451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E81F96-0789-47C8-AA67-CE01F02D972A}"/>
              </a:ext>
            </a:extLst>
          </p:cNvPr>
          <p:cNvSpPr/>
          <p:nvPr/>
        </p:nvSpPr>
        <p:spPr bwMode="auto">
          <a:xfrm>
            <a:off x="14740689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27E4CC-DC59-491A-A9D6-91A93779C33E}"/>
              </a:ext>
            </a:extLst>
          </p:cNvPr>
          <p:cNvSpPr/>
          <p:nvPr/>
        </p:nvSpPr>
        <p:spPr bwMode="auto">
          <a:xfrm>
            <a:off x="17271975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D01CEA-A4BF-419E-BB40-7E064B5C1450}"/>
              </a:ext>
            </a:extLst>
          </p:cNvPr>
          <p:cNvSpPr/>
          <p:nvPr/>
        </p:nvSpPr>
        <p:spPr bwMode="auto">
          <a:xfrm>
            <a:off x="18959499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50F07A-7E21-4B80-B431-19CDD9282391}"/>
              </a:ext>
            </a:extLst>
          </p:cNvPr>
          <p:cNvSpPr/>
          <p:nvPr/>
        </p:nvSpPr>
        <p:spPr bwMode="auto">
          <a:xfrm>
            <a:off x="18115737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B15D48-B20A-4771-9BFD-27824319E884}"/>
              </a:ext>
            </a:extLst>
          </p:cNvPr>
          <p:cNvSpPr/>
          <p:nvPr/>
        </p:nvSpPr>
        <p:spPr bwMode="auto">
          <a:xfrm>
            <a:off x="16428213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512</a:t>
            </a:r>
            <a:endParaRPr lang="en-US" sz="1600" dirty="0"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EB2E7F-EA66-4308-9A1A-B00E2F55E6FF}"/>
              </a:ext>
            </a:extLst>
          </p:cNvPr>
          <p:cNvSpPr/>
          <p:nvPr/>
        </p:nvSpPr>
        <p:spPr bwMode="auto">
          <a:xfrm>
            <a:off x="20647023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302B76-B3EF-44BA-8B31-3327F3076983}"/>
              </a:ext>
            </a:extLst>
          </p:cNvPr>
          <p:cNvSpPr/>
          <p:nvPr/>
        </p:nvSpPr>
        <p:spPr bwMode="auto">
          <a:xfrm>
            <a:off x="22334547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4FC526-8A9D-40DF-A30C-DB4BB2D6BF45}"/>
              </a:ext>
            </a:extLst>
          </p:cNvPr>
          <p:cNvSpPr/>
          <p:nvPr/>
        </p:nvSpPr>
        <p:spPr bwMode="auto">
          <a:xfrm>
            <a:off x="21490785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D3945F-6FC3-4E82-8532-696326B43EF8}"/>
              </a:ext>
            </a:extLst>
          </p:cNvPr>
          <p:cNvSpPr/>
          <p:nvPr/>
        </p:nvSpPr>
        <p:spPr bwMode="auto">
          <a:xfrm>
            <a:off x="19803261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6EF48F-3B86-4F68-A77E-E3F59A8F6964}"/>
              </a:ext>
            </a:extLst>
          </p:cNvPr>
          <p:cNvSpPr/>
          <p:nvPr/>
        </p:nvSpPr>
        <p:spPr bwMode="auto">
          <a:xfrm>
            <a:off x="13053165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256</a:t>
            </a:r>
            <a:endParaRPr lang="en-US" sz="1600" dirty="0"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D4EB4D-914B-4955-AD1D-A4A2BE3ADDED}"/>
              </a:ext>
            </a:extLst>
          </p:cNvPr>
          <p:cNvSpPr/>
          <p:nvPr/>
        </p:nvSpPr>
        <p:spPr bwMode="auto">
          <a:xfrm>
            <a:off x="23178309" y="3719473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>
                <a:latin typeface="Arial"/>
              </a:rPr>
              <a:t>FC1, D=4096</a:t>
            </a:r>
            <a:endParaRPr lang="en-US" sz="1800" dirty="0">
              <a:latin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1B00A9-DD54-46A0-9407-4F57B9B5FEFD}"/>
              </a:ext>
            </a:extLst>
          </p:cNvPr>
          <p:cNvSpPr/>
          <p:nvPr/>
        </p:nvSpPr>
        <p:spPr bwMode="auto">
          <a:xfrm>
            <a:off x="24022071" y="3719473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/>
              <a:t>FC2, D=4096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D38B4D-3085-4C2E-84C8-15F79F57069D}"/>
              </a:ext>
            </a:extLst>
          </p:cNvPr>
          <p:cNvSpPr/>
          <p:nvPr/>
        </p:nvSpPr>
        <p:spPr bwMode="auto">
          <a:xfrm>
            <a:off x="24865839" y="3719473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/>
              <a:t>FC3, D=1000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EDB0462-DABD-4195-920F-173385D224DF}"/>
              </a:ext>
            </a:extLst>
          </p:cNvPr>
          <p:cNvCxnSpPr>
            <a:cxnSpLocks/>
          </p:cNvCxnSpPr>
          <p:nvPr/>
        </p:nvCxnSpPr>
        <p:spPr>
          <a:xfrm>
            <a:off x="7122404" y="5926460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6F604F7-FF6F-4D1E-88F1-1322D117DA57}"/>
              </a:ext>
            </a:extLst>
          </p:cNvPr>
          <p:cNvCxnSpPr>
            <a:cxnSpLocks/>
          </p:cNvCxnSpPr>
          <p:nvPr/>
        </p:nvCxnSpPr>
        <p:spPr>
          <a:xfrm>
            <a:off x="25821711" y="5926460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B7B7E9D-0FFA-4D21-AA58-61BBCD717E53}"/>
              </a:ext>
            </a:extLst>
          </p:cNvPr>
          <p:cNvSpPr txBox="1"/>
          <p:nvPr/>
        </p:nvSpPr>
        <p:spPr>
          <a:xfrm>
            <a:off x="26797625" y="5464795"/>
            <a:ext cx="2924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B1072E-8416-4366-BD33-8E3A63C4B8CA}"/>
              </a:ext>
            </a:extLst>
          </p:cNvPr>
          <p:cNvSpPr/>
          <p:nvPr/>
        </p:nvSpPr>
        <p:spPr>
          <a:xfrm>
            <a:off x="3349899" y="5372462"/>
            <a:ext cx="324479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/>
              <a:t>VGG 16</a:t>
            </a:r>
            <a:endParaRPr lang="en-US" sz="3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A8C758-8FF8-4C2D-9CE1-8DE2CF7C770A}"/>
              </a:ext>
            </a:extLst>
          </p:cNvPr>
          <p:cNvSpPr/>
          <p:nvPr/>
        </p:nvSpPr>
        <p:spPr bwMode="auto">
          <a:xfrm>
            <a:off x="7990593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64</a:t>
            </a:r>
            <a:endParaRPr lang="en-US" sz="1600" dirty="0"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A2E1F7-A45B-4D10-B2E9-4A8C7990D785}"/>
              </a:ext>
            </a:extLst>
          </p:cNvPr>
          <p:cNvSpPr/>
          <p:nvPr/>
        </p:nvSpPr>
        <p:spPr bwMode="auto">
          <a:xfrm>
            <a:off x="9625629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D8F7AE-E8A7-4A98-8889-353CB4475E31}"/>
              </a:ext>
            </a:extLst>
          </p:cNvPr>
          <p:cNvSpPr/>
          <p:nvPr/>
        </p:nvSpPr>
        <p:spPr bwMode="auto">
          <a:xfrm>
            <a:off x="8808111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64</a:t>
            </a:r>
            <a:endParaRPr lang="en-US" sz="1600" dirty="0"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3F58FF-EE0D-4013-AAA6-1E8124A9F95C}"/>
              </a:ext>
            </a:extLst>
          </p:cNvPr>
          <p:cNvSpPr/>
          <p:nvPr/>
        </p:nvSpPr>
        <p:spPr bwMode="auto">
          <a:xfrm>
            <a:off x="10443147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128</a:t>
            </a:r>
            <a:endParaRPr lang="en-US" sz="1600" dirty="0">
              <a:latin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BF3E4F-E942-4558-A1DD-CF4A2CDDF6FA}"/>
              </a:ext>
            </a:extLst>
          </p:cNvPr>
          <p:cNvSpPr/>
          <p:nvPr/>
        </p:nvSpPr>
        <p:spPr bwMode="auto">
          <a:xfrm>
            <a:off x="12078183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8F3270-D8D1-4D5D-93E8-2353DD5D6620}"/>
              </a:ext>
            </a:extLst>
          </p:cNvPr>
          <p:cNvSpPr/>
          <p:nvPr/>
        </p:nvSpPr>
        <p:spPr bwMode="auto">
          <a:xfrm>
            <a:off x="11260665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128</a:t>
            </a:r>
            <a:endParaRPr lang="en-US" sz="1600" dirty="0">
              <a:latin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1D7E6C-E888-4240-B15D-F125309F6C5F}"/>
              </a:ext>
            </a:extLst>
          </p:cNvPr>
          <p:cNvSpPr/>
          <p:nvPr/>
        </p:nvSpPr>
        <p:spPr bwMode="auto">
          <a:xfrm>
            <a:off x="13713219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1D998D-71A7-4617-81F1-EDB68EDAFCE8}"/>
              </a:ext>
            </a:extLst>
          </p:cNvPr>
          <p:cNvSpPr/>
          <p:nvPr/>
        </p:nvSpPr>
        <p:spPr bwMode="auto">
          <a:xfrm>
            <a:off x="16165773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18A4E4-E904-46C5-9FBE-53478459ECD5}"/>
              </a:ext>
            </a:extLst>
          </p:cNvPr>
          <p:cNvSpPr/>
          <p:nvPr/>
        </p:nvSpPr>
        <p:spPr bwMode="auto">
          <a:xfrm>
            <a:off x="14530737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402ADA0-5111-48C7-8E41-0B442646563D}"/>
              </a:ext>
            </a:extLst>
          </p:cNvPr>
          <p:cNvSpPr/>
          <p:nvPr/>
        </p:nvSpPr>
        <p:spPr bwMode="auto">
          <a:xfrm>
            <a:off x="17800809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7EA573-85EB-4ED7-BF82-5A4EDCA1ED58}"/>
              </a:ext>
            </a:extLst>
          </p:cNvPr>
          <p:cNvSpPr/>
          <p:nvPr/>
        </p:nvSpPr>
        <p:spPr bwMode="auto">
          <a:xfrm>
            <a:off x="20253363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337C98-830F-4A0D-AA24-AA6888B9D341}"/>
              </a:ext>
            </a:extLst>
          </p:cNvPr>
          <p:cNvSpPr/>
          <p:nvPr/>
        </p:nvSpPr>
        <p:spPr bwMode="auto">
          <a:xfrm>
            <a:off x="18618327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2A7196-7C44-40EC-A133-1983212599BE}"/>
              </a:ext>
            </a:extLst>
          </p:cNvPr>
          <p:cNvSpPr/>
          <p:nvPr/>
        </p:nvSpPr>
        <p:spPr bwMode="auto">
          <a:xfrm>
            <a:off x="16983291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512</a:t>
            </a:r>
            <a:endParaRPr lang="en-US" sz="1600" dirty="0">
              <a:latin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E8CB6C-BF6F-44F8-8509-F46E68587F17}"/>
              </a:ext>
            </a:extLst>
          </p:cNvPr>
          <p:cNvSpPr/>
          <p:nvPr/>
        </p:nvSpPr>
        <p:spPr bwMode="auto">
          <a:xfrm>
            <a:off x="21888399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596BDC2-2E0E-4689-AD92-4FF82065B9FA}"/>
              </a:ext>
            </a:extLst>
          </p:cNvPr>
          <p:cNvSpPr/>
          <p:nvPr/>
        </p:nvSpPr>
        <p:spPr bwMode="auto">
          <a:xfrm>
            <a:off x="24340953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C303976-BAB3-418D-A3AA-47D54501874D}"/>
              </a:ext>
            </a:extLst>
          </p:cNvPr>
          <p:cNvSpPr/>
          <p:nvPr/>
        </p:nvSpPr>
        <p:spPr bwMode="auto">
          <a:xfrm>
            <a:off x="22705917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6CB8A26-EE31-4B4E-86BD-446AC5E91C73}"/>
              </a:ext>
            </a:extLst>
          </p:cNvPr>
          <p:cNvSpPr/>
          <p:nvPr/>
        </p:nvSpPr>
        <p:spPr bwMode="auto">
          <a:xfrm>
            <a:off x="21070881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4A4B259-2754-49F1-9363-AA0D43235417}"/>
              </a:ext>
            </a:extLst>
          </p:cNvPr>
          <p:cNvSpPr/>
          <p:nvPr/>
        </p:nvSpPr>
        <p:spPr bwMode="auto">
          <a:xfrm>
            <a:off x="12895701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256</a:t>
            </a:r>
            <a:endParaRPr lang="en-US" sz="1600" dirty="0">
              <a:latin typeface="Arial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4CA9FB-A064-4850-825F-9563D1FE118B}"/>
              </a:ext>
            </a:extLst>
          </p:cNvPr>
          <p:cNvSpPr/>
          <p:nvPr/>
        </p:nvSpPr>
        <p:spPr bwMode="auto">
          <a:xfrm>
            <a:off x="25158471" y="8557192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>
                <a:latin typeface="Arial"/>
              </a:rPr>
              <a:t>FC1, D=4096</a:t>
            </a:r>
            <a:endParaRPr lang="en-US" sz="1800" dirty="0">
              <a:latin typeface="Arial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79B9A95-66DE-4D19-B571-C3742F36E690}"/>
              </a:ext>
            </a:extLst>
          </p:cNvPr>
          <p:cNvSpPr/>
          <p:nvPr/>
        </p:nvSpPr>
        <p:spPr bwMode="auto">
          <a:xfrm>
            <a:off x="25975989" y="8557192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/>
              <a:t>FC2, D=4096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017EAE-ABA5-4AB7-B113-4ACA227B5C07}"/>
              </a:ext>
            </a:extLst>
          </p:cNvPr>
          <p:cNvSpPr/>
          <p:nvPr/>
        </p:nvSpPr>
        <p:spPr bwMode="auto">
          <a:xfrm>
            <a:off x="26793498" y="8557192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/>
              <a:t>FC3, D=1000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7646303-313C-4E12-8C02-C44CD55BB6FE}"/>
              </a:ext>
            </a:extLst>
          </p:cNvPr>
          <p:cNvCxnSpPr>
            <a:cxnSpLocks/>
          </p:cNvCxnSpPr>
          <p:nvPr/>
        </p:nvCxnSpPr>
        <p:spPr>
          <a:xfrm>
            <a:off x="7122404" y="10886227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F74C57E-AFF2-459C-BFE2-A2A7B2C39B20}"/>
              </a:ext>
            </a:extLst>
          </p:cNvPr>
          <p:cNvCxnSpPr>
            <a:cxnSpLocks/>
          </p:cNvCxnSpPr>
          <p:nvPr/>
        </p:nvCxnSpPr>
        <p:spPr>
          <a:xfrm>
            <a:off x="27749370" y="10886227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6C5EA80-379C-4768-B59B-F0B8FD8BBDCC}"/>
              </a:ext>
            </a:extLst>
          </p:cNvPr>
          <p:cNvSpPr txBox="1"/>
          <p:nvPr/>
        </p:nvSpPr>
        <p:spPr>
          <a:xfrm>
            <a:off x="28725284" y="10424562"/>
            <a:ext cx="2924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AFB1ED6-8EB4-4385-9B9B-47396F613448}"/>
              </a:ext>
            </a:extLst>
          </p:cNvPr>
          <p:cNvSpPr/>
          <p:nvPr/>
        </p:nvSpPr>
        <p:spPr>
          <a:xfrm>
            <a:off x="3349899" y="10332229"/>
            <a:ext cx="324479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/>
              <a:t>VGG 19</a:t>
            </a:r>
            <a:endParaRPr lang="en-US" sz="3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011FCCC-22F9-4670-AACB-CFABDFC4D9BF}"/>
              </a:ext>
            </a:extLst>
          </p:cNvPr>
          <p:cNvSpPr/>
          <p:nvPr/>
        </p:nvSpPr>
        <p:spPr bwMode="auto">
          <a:xfrm>
            <a:off x="15348255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071519-8D83-4CED-9790-6A6388401AF7}"/>
              </a:ext>
            </a:extLst>
          </p:cNvPr>
          <p:cNvSpPr/>
          <p:nvPr/>
        </p:nvSpPr>
        <p:spPr bwMode="auto">
          <a:xfrm>
            <a:off x="19435845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007ACF9-77B0-4BF2-9360-EB6CA13A41BD}"/>
              </a:ext>
            </a:extLst>
          </p:cNvPr>
          <p:cNvSpPr/>
          <p:nvPr/>
        </p:nvSpPr>
        <p:spPr bwMode="auto">
          <a:xfrm>
            <a:off x="23523435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9B9CF6-6B45-45A3-B55D-9373FEDE6C40}"/>
              </a:ext>
            </a:extLst>
          </p:cNvPr>
          <p:cNvSpPr txBox="1"/>
          <p:nvPr/>
        </p:nvSpPr>
        <p:spPr>
          <a:xfrm>
            <a:off x="26209873" y="15601897"/>
            <a:ext cx="5684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11.7% </a:t>
            </a:r>
            <a:r>
              <a:rPr lang="en-US" dirty="0">
                <a:sym typeface="Wingdings" panose="05000000000000000000" pitchFamily="2" charset="2"/>
              </a:rPr>
              <a:t> 7.3%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B877437-5FF3-42D0-ACD5-ADAB3A2BC2EB}"/>
              </a:ext>
            </a:extLst>
          </p:cNvPr>
          <p:cNvSpPr txBox="1"/>
          <p:nvPr/>
        </p:nvSpPr>
        <p:spPr>
          <a:xfrm>
            <a:off x="29921301" y="3491987"/>
            <a:ext cx="5684647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Bx3x224x224 inputs</a:t>
            </a:r>
          </a:p>
          <a:p>
            <a:endParaRPr lang="en-US" dirty="0"/>
          </a:p>
          <a:p>
            <a:r>
              <a:rPr lang="en-US" dirty="0"/>
              <a:t>VGG16: ~138M parameters</a:t>
            </a:r>
          </a:p>
          <a:p>
            <a:endParaRPr lang="en-US" dirty="0"/>
          </a:p>
          <a:p>
            <a:r>
              <a:rPr lang="en-US" dirty="0"/>
              <a:t>FC1: ~74% of total #paras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105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Data augmentation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63270"/>
            <a:ext cx="31926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/>
              <a:t>Do not </a:t>
            </a:r>
            <a:r>
              <a:rPr lang="en-US" dirty="0"/>
              <a:t>generate these random samples and save them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Instead, implement them as a part of data loading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B623B3-B6BE-456A-9F5E-294EEC8F7504}"/>
              </a:ext>
            </a:extLst>
          </p:cNvPr>
          <p:cNvSpPr/>
          <p:nvPr/>
        </p:nvSpPr>
        <p:spPr>
          <a:xfrm>
            <a:off x="13418071" y="17566919"/>
            <a:ext cx="23157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More examples can be found at https://pytorch.org/vision/stable/auto_examples/plot_transforms.html#sphx-glr-auto-examples-plot-transforms-py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D1FF7003-D13A-44E5-A204-B2B53F0729DB}"/>
              </a:ext>
            </a:extLst>
          </p:cNvPr>
          <p:cNvSpPr/>
          <p:nvPr/>
        </p:nvSpPr>
        <p:spPr bwMode="auto">
          <a:xfrm>
            <a:off x="1987342" y="9096073"/>
            <a:ext cx="1987826" cy="3193774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A3CFD2-3A0C-4B95-969F-E5B26BD44890}"/>
              </a:ext>
            </a:extLst>
          </p:cNvPr>
          <p:cNvCxnSpPr>
            <a:cxnSpLocks/>
          </p:cNvCxnSpPr>
          <p:nvPr/>
        </p:nvCxnSpPr>
        <p:spPr>
          <a:xfrm>
            <a:off x="4352596" y="10813605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The Shots Your Cat Needs">
            <a:extLst>
              <a:ext uri="{FF2B5EF4-FFF2-40B4-BE49-F238E27FC236}">
                <a16:creationId xmlns:a16="http://schemas.microsoft.com/office/drawing/2014/main" id="{8456A8C8-509F-454F-9A82-AA90AA290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040" y="10193803"/>
            <a:ext cx="1809839" cy="120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108579-DD7C-4DD2-85CC-4F8D5078170E}"/>
              </a:ext>
            </a:extLst>
          </p:cNvPr>
          <p:cNvCxnSpPr>
            <a:cxnSpLocks/>
          </p:cNvCxnSpPr>
          <p:nvPr/>
        </p:nvCxnSpPr>
        <p:spPr>
          <a:xfrm>
            <a:off x="8489881" y="10813605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00CC93-61C0-4217-B9CF-7ECDEFA88476}"/>
              </a:ext>
            </a:extLst>
          </p:cNvPr>
          <p:cNvSpPr/>
          <p:nvPr/>
        </p:nvSpPr>
        <p:spPr bwMode="auto">
          <a:xfrm>
            <a:off x="10548438" y="8227802"/>
            <a:ext cx="12047405" cy="5171606"/>
          </a:xfrm>
          <a:prstGeom prst="round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731AB6-B87B-4BBD-93EF-6E01614507C2}"/>
              </a:ext>
            </a:extLst>
          </p:cNvPr>
          <p:cNvSpPr/>
          <p:nvPr/>
        </p:nvSpPr>
        <p:spPr bwMode="auto">
          <a:xfrm>
            <a:off x="1107724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1</a:t>
            </a:r>
          </a:p>
          <a:p>
            <a:pPr algn="ctr"/>
            <a:r>
              <a:rPr lang="en-US" sz="3600" baseline="-25000" dirty="0">
                <a:latin typeface="Arial"/>
              </a:rPr>
              <a:t>P=0.5</a:t>
            </a:r>
            <a:endParaRPr lang="en-US" baseline="-25000" dirty="0"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ECF836-BDCE-4EA5-B4F5-542686680896}"/>
              </a:ext>
            </a:extLst>
          </p:cNvPr>
          <p:cNvSpPr/>
          <p:nvPr/>
        </p:nvSpPr>
        <p:spPr bwMode="auto">
          <a:xfrm>
            <a:off x="1264037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2</a:t>
            </a:r>
          </a:p>
          <a:p>
            <a:pPr algn="ctr"/>
            <a:r>
              <a:rPr lang="en-US" sz="3600" baseline="-25000" dirty="0"/>
              <a:t>P=0.8</a:t>
            </a:r>
            <a:endParaRPr lang="en-US" baseline="-25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1A6E92-61F3-44AC-A048-63637142CE78}"/>
              </a:ext>
            </a:extLst>
          </p:cNvPr>
          <p:cNvSpPr/>
          <p:nvPr/>
        </p:nvSpPr>
        <p:spPr bwMode="auto">
          <a:xfrm>
            <a:off x="1420350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3</a:t>
            </a:r>
          </a:p>
          <a:p>
            <a:pPr algn="ctr"/>
            <a:r>
              <a:rPr lang="en-US" sz="3600" baseline="-25000" dirty="0"/>
              <a:t>P=0.2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67E2C2-C421-4DC7-A386-E759FEBC8A42}"/>
              </a:ext>
            </a:extLst>
          </p:cNvPr>
          <p:cNvSpPr/>
          <p:nvPr/>
        </p:nvSpPr>
        <p:spPr bwMode="auto">
          <a:xfrm>
            <a:off x="2077677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N</a:t>
            </a:r>
          </a:p>
          <a:p>
            <a:pPr algn="ctr"/>
            <a:r>
              <a:rPr lang="en-US" sz="3600" baseline="-25000" dirty="0"/>
              <a:t>P=0.5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B400A-358A-40E4-A667-0E42DCB5BBCC}"/>
              </a:ext>
            </a:extLst>
          </p:cNvPr>
          <p:cNvSpPr txBox="1"/>
          <p:nvPr/>
        </p:nvSpPr>
        <p:spPr>
          <a:xfrm>
            <a:off x="16961697" y="10306800"/>
            <a:ext cx="2091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7AF297-485C-4389-9A7B-58541115B4E1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2111568" y="10878164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68258C-E75D-47AE-A79C-8D251ACA05C0}"/>
              </a:ext>
            </a:extLst>
          </p:cNvPr>
          <p:cNvCxnSpPr>
            <a:cxnSpLocks/>
          </p:cNvCxnSpPr>
          <p:nvPr/>
        </p:nvCxnSpPr>
        <p:spPr>
          <a:xfrm>
            <a:off x="13674698" y="10894893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035782F-7217-4520-87BE-DD21309113E1}"/>
              </a:ext>
            </a:extLst>
          </p:cNvPr>
          <p:cNvCxnSpPr>
            <a:cxnSpLocks/>
          </p:cNvCxnSpPr>
          <p:nvPr/>
        </p:nvCxnSpPr>
        <p:spPr>
          <a:xfrm>
            <a:off x="15288108" y="10894894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456A36-593B-4706-A90E-EEDD1C167F77}"/>
              </a:ext>
            </a:extLst>
          </p:cNvPr>
          <p:cNvCxnSpPr>
            <a:cxnSpLocks/>
          </p:cNvCxnSpPr>
          <p:nvPr/>
        </p:nvCxnSpPr>
        <p:spPr>
          <a:xfrm>
            <a:off x="20232443" y="10894895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EA4B1A-2580-4ECD-BAF8-266BB271EE2A}"/>
              </a:ext>
            </a:extLst>
          </p:cNvPr>
          <p:cNvSpPr txBox="1"/>
          <p:nvPr/>
        </p:nvSpPr>
        <p:spPr>
          <a:xfrm>
            <a:off x="10722171" y="14459704"/>
            <a:ext cx="13221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P: probability to apply the transformation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CFFD6EB-4A9C-48FF-9AFB-0C162E8D8F62}"/>
              </a:ext>
            </a:extLst>
          </p:cNvPr>
          <p:cNvCxnSpPr>
            <a:cxnSpLocks/>
          </p:cNvCxnSpPr>
          <p:nvPr/>
        </p:nvCxnSpPr>
        <p:spPr>
          <a:xfrm>
            <a:off x="22818209" y="10907026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The Shots Your Cat Needs">
            <a:extLst>
              <a:ext uri="{FF2B5EF4-FFF2-40B4-BE49-F238E27FC236}">
                <a16:creationId xmlns:a16="http://schemas.microsoft.com/office/drawing/2014/main" id="{E542511E-25A5-42A4-A3B8-2189E80E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05490" flipV="1">
            <a:off x="24842837" y="10306800"/>
            <a:ext cx="1809839" cy="120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216AE8-3DC6-4946-897A-454373F48FC5}"/>
              </a:ext>
            </a:extLst>
          </p:cNvPr>
          <p:cNvCxnSpPr>
            <a:cxnSpLocks/>
          </p:cNvCxnSpPr>
          <p:nvPr/>
        </p:nvCxnSpPr>
        <p:spPr>
          <a:xfrm>
            <a:off x="26880543" y="10907026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DDD8E8-B94E-4C32-99BC-A88827489812}"/>
              </a:ext>
            </a:extLst>
          </p:cNvPr>
          <p:cNvSpPr txBox="1"/>
          <p:nvPr/>
        </p:nvSpPr>
        <p:spPr>
          <a:xfrm>
            <a:off x="28899670" y="10480509"/>
            <a:ext cx="6071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to training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3C7754-D63D-4550-B1D0-2999159F0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016" y="7074478"/>
            <a:ext cx="12903922" cy="708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Pooling : another way to reduce computation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the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Parameter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22438481" y="6618266"/>
            <a:ext cx="1286558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8x8</a:t>
            </a:r>
          </a:p>
          <a:p>
            <a:r>
              <a:rPr lang="en-US" dirty="0"/>
              <a:t>Pool size: 2x2</a:t>
            </a:r>
          </a:p>
          <a:p>
            <a:endParaRPr lang="en-US" dirty="0"/>
          </a:p>
          <a:p>
            <a:r>
              <a:rPr lang="en-US" dirty="0"/>
              <a:t>Take every 2x2 neighborhood, compute its max (max pool) or average (averaging pool)</a:t>
            </a:r>
          </a:p>
          <a:p>
            <a:endParaRPr lang="en-US" dirty="0"/>
          </a:p>
          <a:p>
            <a:r>
              <a:rPr lang="en-US" dirty="0"/>
              <a:t>Typically, no padding, stride equals to the </a:t>
            </a:r>
            <a:r>
              <a:rPr lang="en-US" dirty="0" err="1"/>
              <a:t>pool_size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blipFill>
                <a:blip r:embed="rId2"/>
                <a:stretch>
                  <a:fillRect l="-3380" t="-4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B0F8296-1607-4631-8115-8E0C79C05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133845"/>
              </p:ext>
            </p:extLst>
          </p:nvPr>
        </p:nvGraphicFramePr>
        <p:xfrm>
          <a:off x="2498531" y="874217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825B846-BE98-4E70-8F37-29A05E9BF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802114"/>
              </p:ext>
            </p:extLst>
          </p:nvPr>
        </p:nvGraphicFramePr>
        <p:xfrm>
          <a:off x="13804732" y="10171710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275C8-8E43-420A-BB70-2066AB4F687C}"/>
              </a:ext>
            </a:extLst>
          </p:cNvPr>
          <p:cNvCxnSpPr>
            <a:cxnSpLocks/>
          </p:cNvCxnSpPr>
          <p:nvPr/>
        </p:nvCxnSpPr>
        <p:spPr>
          <a:xfrm>
            <a:off x="11037512" y="12000510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43C22A-B649-46C7-9C85-A2C989EE41D3}"/>
              </a:ext>
            </a:extLst>
          </p:cNvPr>
          <p:cNvSpPr txBox="1"/>
          <p:nvPr/>
        </p:nvSpPr>
        <p:spPr>
          <a:xfrm>
            <a:off x="10300152" y="10782946"/>
            <a:ext cx="3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7A08E634-57B6-481C-830B-F852E1DB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642653"/>
              </p:ext>
            </p:extLst>
          </p:nvPr>
        </p:nvGraphicFramePr>
        <p:xfrm>
          <a:off x="2498531" y="8742170"/>
          <a:ext cx="192220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04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the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Parameter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22438481" y="6618266"/>
            <a:ext cx="1286558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8x8</a:t>
            </a:r>
          </a:p>
          <a:p>
            <a:r>
              <a:rPr lang="en-US" dirty="0"/>
              <a:t>Pool size: 2x2</a:t>
            </a:r>
          </a:p>
          <a:p>
            <a:endParaRPr lang="en-US" dirty="0"/>
          </a:p>
          <a:p>
            <a:r>
              <a:rPr lang="en-US" dirty="0"/>
              <a:t>Take every 2x2 neighborhood, compute its max (max pool) or average (averaging pool)</a:t>
            </a:r>
          </a:p>
          <a:p>
            <a:endParaRPr lang="en-US" dirty="0"/>
          </a:p>
          <a:p>
            <a:r>
              <a:rPr lang="en-US" dirty="0"/>
              <a:t>Typically, no padding, stride equals to the </a:t>
            </a:r>
            <a:r>
              <a:rPr lang="en-US" dirty="0" err="1"/>
              <a:t>pool_size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blipFill>
                <a:blip r:embed="rId2"/>
                <a:stretch>
                  <a:fillRect l="-3380" t="-4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B0F8296-1607-4631-8115-8E0C79C053C3}"/>
              </a:ext>
            </a:extLst>
          </p:cNvPr>
          <p:cNvGraphicFramePr>
            <a:graphicFrameLocks noGrp="1"/>
          </p:cNvGraphicFramePr>
          <p:nvPr/>
        </p:nvGraphicFramePr>
        <p:xfrm>
          <a:off x="2498531" y="874217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825B846-BE98-4E70-8F37-29A05E9BF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40673"/>
              </p:ext>
            </p:extLst>
          </p:nvPr>
        </p:nvGraphicFramePr>
        <p:xfrm>
          <a:off x="13804732" y="10171710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275C8-8E43-420A-BB70-2066AB4F687C}"/>
              </a:ext>
            </a:extLst>
          </p:cNvPr>
          <p:cNvCxnSpPr>
            <a:cxnSpLocks/>
          </p:cNvCxnSpPr>
          <p:nvPr/>
        </p:nvCxnSpPr>
        <p:spPr>
          <a:xfrm>
            <a:off x="11037512" y="12000510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43C22A-B649-46C7-9C85-A2C989EE41D3}"/>
              </a:ext>
            </a:extLst>
          </p:cNvPr>
          <p:cNvSpPr txBox="1"/>
          <p:nvPr/>
        </p:nvSpPr>
        <p:spPr>
          <a:xfrm>
            <a:off x="10300152" y="10782946"/>
            <a:ext cx="3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7A08E634-57B6-481C-830B-F852E1DB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081171"/>
              </p:ext>
            </p:extLst>
          </p:nvPr>
        </p:nvGraphicFramePr>
        <p:xfrm>
          <a:off x="4393592" y="10544460"/>
          <a:ext cx="192220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8" name="Title 3">
            <a:extLst>
              <a:ext uri="{FF2B5EF4-FFF2-40B4-BE49-F238E27FC236}">
                <a16:creationId xmlns:a16="http://schemas.microsoft.com/office/drawing/2014/main" id="{4564D481-86F3-4C0F-A3D3-234E1B1A8364}"/>
              </a:ext>
            </a:extLst>
          </p:cNvPr>
          <p:cNvSpPr txBox="1">
            <a:spLocks/>
          </p:cNvSpPr>
          <p:nvPr/>
        </p:nvSpPr>
        <p:spPr bwMode="auto">
          <a:xfrm>
            <a:off x="1839223" y="5857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>
            <a:lvl1pPr algn="l" defTabSz="1828754" rtl="0" eaLnBrk="1" latinLnBrk="0" hangingPunct="1">
              <a:spcBef>
                <a:spcPct val="0"/>
              </a:spcBef>
              <a:buNone/>
              <a:defRPr sz="128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11500"/>
              <a:t>Pooling : another way to reduce computation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76390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the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Parameter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22438481" y="6618266"/>
            <a:ext cx="1286558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8x8</a:t>
            </a:r>
          </a:p>
          <a:p>
            <a:r>
              <a:rPr lang="en-US" dirty="0"/>
              <a:t>Pool size: 2x2</a:t>
            </a:r>
          </a:p>
          <a:p>
            <a:endParaRPr lang="en-US" dirty="0"/>
          </a:p>
          <a:p>
            <a:r>
              <a:rPr lang="en-US" dirty="0"/>
              <a:t>Take every 2x2 neighborhood, compute its max (max pool) or average (averaging pool)</a:t>
            </a:r>
          </a:p>
          <a:p>
            <a:endParaRPr lang="en-US" dirty="0"/>
          </a:p>
          <a:p>
            <a:r>
              <a:rPr lang="en-US" dirty="0"/>
              <a:t>Typically, no padding, stride equals to the </a:t>
            </a:r>
            <a:r>
              <a:rPr lang="en-US" dirty="0" err="1"/>
              <a:t>pool_size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blipFill>
                <a:blip r:embed="rId2"/>
                <a:stretch>
                  <a:fillRect l="-3380" t="-4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B0F8296-1607-4631-8115-8E0C79C053C3}"/>
              </a:ext>
            </a:extLst>
          </p:cNvPr>
          <p:cNvGraphicFramePr>
            <a:graphicFrameLocks noGrp="1"/>
          </p:cNvGraphicFramePr>
          <p:nvPr/>
        </p:nvGraphicFramePr>
        <p:xfrm>
          <a:off x="2498531" y="874217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825B846-BE98-4E70-8F37-29A05E9BF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651335"/>
              </p:ext>
            </p:extLst>
          </p:nvPr>
        </p:nvGraphicFramePr>
        <p:xfrm>
          <a:off x="13804732" y="10171710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275C8-8E43-420A-BB70-2066AB4F687C}"/>
              </a:ext>
            </a:extLst>
          </p:cNvPr>
          <p:cNvCxnSpPr>
            <a:cxnSpLocks/>
          </p:cNvCxnSpPr>
          <p:nvPr/>
        </p:nvCxnSpPr>
        <p:spPr>
          <a:xfrm>
            <a:off x="11037512" y="12000510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43C22A-B649-46C7-9C85-A2C989EE41D3}"/>
              </a:ext>
            </a:extLst>
          </p:cNvPr>
          <p:cNvSpPr txBox="1"/>
          <p:nvPr/>
        </p:nvSpPr>
        <p:spPr>
          <a:xfrm>
            <a:off x="10300152" y="10782946"/>
            <a:ext cx="3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7A08E634-57B6-481C-830B-F852E1DB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200309"/>
              </p:ext>
            </p:extLst>
          </p:nvPr>
        </p:nvGraphicFramePr>
        <p:xfrm>
          <a:off x="2498531" y="8760135"/>
          <a:ext cx="192220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8F6FBE6-FFA1-45EE-A881-C92C4792A9F9}"/>
              </a:ext>
            </a:extLst>
          </p:cNvPr>
          <p:cNvSpPr txBox="1"/>
          <p:nvPr/>
        </p:nvSpPr>
        <p:spPr>
          <a:xfrm>
            <a:off x="12595327" y="16783878"/>
            <a:ext cx="10187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2x2 is the most typical choice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68CBB22-8B83-4F73-9D8B-6658AB70CABE}"/>
              </a:ext>
            </a:extLst>
          </p:cNvPr>
          <p:cNvSpPr txBox="1">
            <a:spLocks/>
          </p:cNvSpPr>
          <p:nvPr/>
        </p:nvSpPr>
        <p:spPr bwMode="auto">
          <a:xfrm>
            <a:off x="1839223" y="5857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>
            <a:lvl1pPr algn="l" defTabSz="1828754" rtl="0" eaLnBrk="1" latinLnBrk="0" hangingPunct="1">
              <a:spcBef>
                <a:spcPct val="0"/>
              </a:spcBef>
              <a:buNone/>
              <a:defRPr sz="128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11500"/>
              <a:t>Pooling : another way to reduce computation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87626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1 3.95062E-6 L 0.00031 3.95062E-6 L 0.05213 3.95062E-6 L 0.10322 -0.00255 L 0.15617 -0.00062 L -0.00039 0.08827 L 0.05178 0.08757 L 0.10287 0.08888 L 0.15578 0.08626 L -0.00039 0.17584 L 0.05105 0.17646 L 0.10287 0.17584 L 0.15578 0.17646 L 0.00031 0.26605 L 0.05213 0.26473 L 0.10361 0.2628 L 0.15578 0.26535 L 0.15578 0.26535 " pathEditMode="relative" ptsTypes="AAAAAAAAAAAAAAAA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Use interpolation to resize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Another “parameter free” way to resize images</a:t>
            </a:r>
          </a:p>
        </p:txBody>
      </p:sp>
      <p:pic>
        <p:nvPicPr>
          <p:cNvPr id="2050" name="Picture 2" descr="What is bicubic interpolation in image processing? - Quora">
            <a:extLst>
              <a:ext uri="{FF2B5EF4-FFF2-40B4-BE49-F238E27FC236}">
                <a16:creationId xmlns:a16="http://schemas.microsoft.com/office/drawing/2014/main" id="{1147B7D7-C6F0-4FC9-BD2D-F8D638F17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644" y="5122610"/>
            <a:ext cx="13402503" cy="892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882D57-A2B6-4737-9C25-7FDB1CC146CE}"/>
              </a:ext>
            </a:extLst>
          </p:cNvPr>
          <p:cNvSpPr txBox="1"/>
          <p:nvPr/>
        </p:nvSpPr>
        <p:spPr>
          <a:xfrm>
            <a:off x="2408105" y="14459349"/>
            <a:ext cx="1667502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Interpolation: use neighboring pixels to determine value of unknown location (weighted sum)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Weights depend on pixel location; no learnable parameters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A11653-4276-4F48-967B-8866B21BF0B5}"/>
              </a:ext>
            </a:extLst>
          </p:cNvPr>
          <p:cNvSpPr/>
          <p:nvPr/>
        </p:nvSpPr>
        <p:spPr>
          <a:xfrm>
            <a:off x="3445566" y="18923942"/>
            <a:ext cx="112245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https://www.quora.com/What-is-bicubic-interpolation-in-image-processing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9B28A0-8D55-472A-882D-C5AFFC86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130" y="6493881"/>
            <a:ext cx="14859668" cy="59093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318C0D-EED8-4FA8-BF55-19F7D9B7E336}"/>
              </a:ext>
            </a:extLst>
          </p:cNvPr>
          <p:cNvSpPr txBox="1"/>
          <p:nvPr/>
        </p:nvSpPr>
        <p:spPr>
          <a:xfrm>
            <a:off x="19348174" y="13941287"/>
            <a:ext cx="143653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 is a layer in 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Differentiable by remembering the interpolation weights</a:t>
            </a:r>
          </a:p>
        </p:txBody>
      </p:sp>
    </p:spTree>
    <p:extLst>
      <p:ext uri="{BB962C8B-B14F-4D97-AF65-F5344CB8AC3E}">
        <p14:creationId xmlns:p14="http://schemas.microsoft.com/office/powerpoint/2010/main" val="25325611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Layers to adjust image size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078E3BCB-8EEA-42E4-8D43-11413FC32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793761"/>
              </p:ext>
            </p:extLst>
          </p:nvPr>
        </p:nvGraphicFramePr>
        <p:xfrm>
          <a:off x="4896786" y="5981492"/>
          <a:ext cx="29475660" cy="704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8915">
                  <a:extLst>
                    <a:ext uri="{9D8B030D-6E8A-4147-A177-3AD203B41FA5}">
                      <a16:colId xmlns:a16="http://schemas.microsoft.com/office/drawing/2014/main" val="1274150081"/>
                    </a:ext>
                  </a:extLst>
                </a:gridCol>
                <a:gridCol w="7368915">
                  <a:extLst>
                    <a:ext uri="{9D8B030D-6E8A-4147-A177-3AD203B41FA5}">
                      <a16:colId xmlns:a16="http://schemas.microsoft.com/office/drawing/2014/main" val="652381916"/>
                    </a:ext>
                  </a:extLst>
                </a:gridCol>
                <a:gridCol w="4784361">
                  <a:extLst>
                    <a:ext uri="{9D8B030D-6E8A-4147-A177-3AD203B41FA5}">
                      <a16:colId xmlns:a16="http://schemas.microsoft.com/office/drawing/2014/main" val="828960320"/>
                    </a:ext>
                  </a:extLst>
                </a:gridCol>
                <a:gridCol w="9953469">
                  <a:extLst>
                    <a:ext uri="{9D8B030D-6E8A-4147-A177-3AD203B41FA5}">
                      <a16:colId xmlns:a16="http://schemas.microsoft.com/office/drawing/2014/main" val="2794044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Upsample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Pro/Cons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852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Stride CONV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Same as normal conv, fast to compute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4448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Pooling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Fast to compute, reduce the model power, less popular nowadays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26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Interpolation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Parameter free, fast to compute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4272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Transpose CONV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Yes, but often not used for this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Has learnable parameters for upsampling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9608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81FB77-3D63-4111-B34B-B46046B3404A}"/>
              </a:ext>
            </a:extLst>
          </p:cNvPr>
          <p:cNvSpPr txBox="1"/>
          <p:nvPr/>
        </p:nvSpPr>
        <p:spPr>
          <a:xfrm>
            <a:off x="2908092" y="14739396"/>
            <a:ext cx="201467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Pooling still is used in classification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Full CONV architecture are more popular for other tasks, e.g. segmentation, super-resolution, denoising …</a:t>
            </a:r>
          </a:p>
        </p:txBody>
      </p:sp>
    </p:spTree>
    <p:extLst>
      <p:ext uri="{BB962C8B-B14F-4D97-AF65-F5344CB8AC3E}">
        <p14:creationId xmlns:p14="http://schemas.microsoft.com/office/powerpoint/2010/main" val="30044616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</a:t>
            </a:r>
            <a:endParaRPr lang="en-US" sz="115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906BAB-D603-4591-85AC-86C13A570515}"/>
              </a:ext>
            </a:extLst>
          </p:cNvPr>
          <p:cNvCxnSpPr/>
          <p:nvPr/>
        </p:nvCxnSpPr>
        <p:spPr>
          <a:xfrm>
            <a:off x="2941094" y="9111114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F26461-0A4A-4B56-BC91-EAA28F4570C2}"/>
              </a:ext>
            </a:extLst>
          </p:cNvPr>
          <p:cNvCxnSpPr>
            <a:cxnSpLocks/>
          </p:cNvCxnSpPr>
          <p:nvPr/>
        </p:nvCxnSpPr>
        <p:spPr>
          <a:xfrm>
            <a:off x="10330494" y="3632232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8EEBB5-2F6B-4DAE-BB35-CCA34F8E8247}"/>
              </a:ext>
            </a:extLst>
          </p:cNvPr>
          <p:cNvCxnSpPr>
            <a:cxnSpLocks/>
          </p:cNvCxnSpPr>
          <p:nvPr/>
        </p:nvCxnSpPr>
        <p:spPr>
          <a:xfrm>
            <a:off x="27726954" y="3427848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DF8B60DC-6E10-4AD8-862B-8C7F5EA7B946}"/>
              </a:ext>
            </a:extLst>
          </p:cNvPr>
          <p:cNvGrpSpPr/>
          <p:nvPr/>
        </p:nvGrpSpPr>
        <p:grpSpPr>
          <a:xfrm rot="9109642">
            <a:off x="24326717" y="5518182"/>
            <a:ext cx="6686363" cy="6678633"/>
            <a:chOff x="24591832" y="8366360"/>
            <a:chExt cx="6686363" cy="667863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9178D8-E549-49B5-8153-B09205F83786}"/>
                </a:ext>
              </a:extLst>
            </p:cNvPr>
            <p:cNvSpPr/>
            <p:nvPr/>
          </p:nvSpPr>
          <p:spPr bwMode="auto">
            <a:xfrm>
              <a:off x="25157524" y="9422632"/>
              <a:ext cx="5554980" cy="457200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E0D63C9-99F6-4309-BAD4-23DFB772AE2C}"/>
                </a:ext>
              </a:extLst>
            </p:cNvPr>
            <p:cNvSpPr/>
            <p:nvPr/>
          </p:nvSpPr>
          <p:spPr bwMode="auto">
            <a:xfrm>
              <a:off x="26706242" y="10560521"/>
              <a:ext cx="2457544" cy="229031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1FB6C6-EC08-4FBF-9D1C-89A88EDDCFAB}"/>
                </a:ext>
              </a:extLst>
            </p:cNvPr>
            <p:cNvSpPr/>
            <p:nvPr/>
          </p:nvSpPr>
          <p:spPr bwMode="auto">
            <a:xfrm>
              <a:off x="25934764" y="9837882"/>
              <a:ext cx="4000500" cy="373559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59806A-563C-4584-BE53-C0D444143C46}"/>
                </a:ext>
              </a:extLst>
            </p:cNvPr>
            <p:cNvSpPr/>
            <p:nvPr/>
          </p:nvSpPr>
          <p:spPr bwMode="auto">
            <a:xfrm>
              <a:off x="24591832" y="8366360"/>
              <a:ext cx="6686363" cy="6678633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E8AE7C55-9196-41F1-99F9-77CD6E739766}"/>
                </a:ext>
              </a:extLst>
            </p:cNvPr>
            <p:cNvSpPr/>
            <p:nvPr/>
          </p:nvSpPr>
          <p:spPr bwMode="auto">
            <a:xfrm>
              <a:off x="25145860" y="12713672"/>
              <a:ext cx="274320" cy="274320"/>
            </a:xfrm>
            <a:prstGeom prst="flowChartConnector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C47CE45-35DA-42A6-BA8A-00C6CB3A9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57537" y="12511586"/>
              <a:ext cx="917162" cy="36522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0750D51-AB64-4B10-BE04-C9E05B52A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06846" y="12120261"/>
              <a:ext cx="624959" cy="486757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2C5A4F-5D5C-46CA-95ED-CA28414AC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7169" y="11904106"/>
              <a:ext cx="783807" cy="2883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59687D2-2DBA-4E0B-B181-EB15CEC3E0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36863" y="11698100"/>
              <a:ext cx="783807" cy="2883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7201B0-23EC-4EAE-B8AB-7EEA6320DFC3}"/>
              </a:ext>
            </a:extLst>
          </p:cNvPr>
          <p:cNvSpPr txBox="1"/>
          <p:nvPr/>
        </p:nvSpPr>
        <p:spPr>
          <a:xfrm>
            <a:off x="5952805" y="14082764"/>
            <a:ext cx="1028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with varying magnitude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391975-8AE4-430B-9B01-7ECBA73AB5C4}"/>
              </a:ext>
            </a:extLst>
          </p:cNvPr>
          <p:cNvSpPr txBox="1"/>
          <p:nvPr/>
        </p:nvSpPr>
        <p:spPr>
          <a:xfrm>
            <a:off x="23149701" y="14197531"/>
            <a:ext cx="11715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with normalized magnitude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83CCA1-CEF3-4BFD-9CAB-F06518B88781}"/>
              </a:ext>
            </a:extLst>
          </p:cNvPr>
          <p:cNvGrpSpPr/>
          <p:nvPr/>
        </p:nvGrpSpPr>
        <p:grpSpPr>
          <a:xfrm rot="8506657">
            <a:off x="4760523" y="6776065"/>
            <a:ext cx="11338560" cy="4383694"/>
            <a:chOff x="4926329" y="9767445"/>
            <a:chExt cx="11338560" cy="438369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8FA4B7F-D10A-4F3C-BFB0-6400534215A3}"/>
                </a:ext>
              </a:extLst>
            </p:cNvPr>
            <p:cNvSpPr/>
            <p:nvPr/>
          </p:nvSpPr>
          <p:spPr bwMode="auto">
            <a:xfrm>
              <a:off x="7818120" y="11067753"/>
              <a:ext cx="5554980" cy="178308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5329AA-9BEB-414A-9DB7-1F578E64E3C6}"/>
                </a:ext>
              </a:extLst>
            </p:cNvPr>
            <p:cNvSpPr/>
            <p:nvPr/>
          </p:nvSpPr>
          <p:spPr bwMode="auto">
            <a:xfrm>
              <a:off x="6972300" y="10676364"/>
              <a:ext cx="7429500" cy="2455485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A889A10-A780-4DAC-85B8-B0AA793D01B0}"/>
                </a:ext>
              </a:extLst>
            </p:cNvPr>
            <p:cNvSpPr/>
            <p:nvPr/>
          </p:nvSpPr>
          <p:spPr bwMode="auto">
            <a:xfrm>
              <a:off x="6263453" y="10407893"/>
              <a:ext cx="8664313" cy="3102799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1ACE08C-7ACD-4623-831C-791D3F3CA356}"/>
                </a:ext>
              </a:extLst>
            </p:cNvPr>
            <p:cNvSpPr/>
            <p:nvPr/>
          </p:nvSpPr>
          <p:spPr bwMode="auto">
            <a:xfrm>
              <a:off x="5863496" y="10170787"/>
              <a:ext cx="9647108" cy="357701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8942C30-DC44-4ED5-812B-AB1E88EC7956}"/>
                </a:ext>
              </a:extLst>
            </p:cNvPr>
            <p:cNvSpPr/>
            <p:nvPr/>
          </p:nvSpPr>
          <p:spPr bwMode="auto">
            <a:xfrm>
              <a:off x="4926329" y="9767445"/>
              <a:ext cx="11338560" cy="4383694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33684957-BB58-4A65-BA1A-2131976BD714}"/>
                </a:ext>
              </a:extLst>
            </p:cNvPr>
            <p:cNvSpPr/>
            <p:nvPr/>
          </p:nvSpPr>
          <p:spPr bwMode="auto">
            <a:xfrm>
              <a:off x="5786202" y="12713672"/>
              <a:ext cx="274320" cy="274320"/>
            </a:xfrm>
            <a:prstGeom prst="flowChartConnector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3F27935-A2A1-439B-A812-EBD7BB0C82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879" y="10676364"/>
              <a:ext cx="891540" cy="220044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3814222-61CA-42EA-8F32-2192DAB3E040}"/>
                </a:ext>
              </a:extLst>
            </p:cNvPr>
            <p:cNvCxnSpPr>
              <a:cxnSpLocks/>
            </p:cNvCxnSpPr>
            <p:nvPr/>
          </p:nvCxnSpPr>
          <p:spPr>
            <a:xfrm>
              <a:off x="6772322" y="10767006"/>
              <a:ext cx="548451" cy="185105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9D955C-7BD0-48F0-8EA7-E181E47381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2767" y="10830648"/>
              <a:ext cx="505353" cy="168093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787422-B7C2-4952-AFFD-5FBA497B4BA0}"/>
                </a:ext>
              </a:extLst>
            </p:cNvPr>
            <p:cNvCxnSpPr>
              <a:cxnSpLocks/>
            </p:cNvCxnSpPr>
            <p:nvPr/>
          </p:nvCxnSpPr>
          <p:spPr>
            <a:xfrm>
              <a:off x="7781348" y="10830648"/>
              <a:ext cx="996892" cy="1308725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A94F0FA-CC10-473E-801E-9ED53EE1B47E}"/>
                </a:ext>
              </a:extLst>
            </p:cNvPr>
            <p:cNvSpPr/>
            <p:nvPr/>
          </p:nvSpPr>
          <p:spPr bwMode="auto">
            <a:xfrm>
              <a:off x="8388716" y="11416889"/>
              <a:ext cx="4534689" cy="1084805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C17C77D-2C59-42BB-8147-C027842A47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8240" y="11086756"/>
              <a:ext cx="660381" cy="98453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83CBC1-0D8F-46D8-832C-BFB4081CE2C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0" y="11179784"/>
              <a:ext cx="1025273" cy="66751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C32D5B-B8DA-427D-A534-E676860A92D5}"/>
                  </a:ext>
                </a:extLst>
              </p:cNvPr>
              <p:cNvSpPr txBox="1"/>
              <p:nvPr/>
            </p:nvSpPr>
            <p:spPr>
              <a:xfrm>
                <a:off x="2495080" y="16304651"/>
                <a:ext cx="729757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C32D5B-B8DA-427D-A534-E676860A9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080" y="16304651"/>
                <a:ext cx="7297575" cy="830997"/>
              </a:xfrm>
              <a:prstGeom prst="rect">
                <a:avLst/>
              </a:prstGeom>
              <a:blipFill>
                <a:blip r:embed="rId2"/>
                <a:stretch>
                  <a:fillRect t="-26471" b="-49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63620E-F9EC-433E-8CC0-7394B27BD5A8}"/>
                  </a:ext>
                </a:extLst>
              </p:cNvPr>
              <p:cNvSpPr txBox="1"/>
              <p:nvPr/>
            </p:nvSpPr>
            <p:spPr>
              <a:xfrm>
                <a:off x="10743862" y="16079424"/>
                <a:ext cx="3892732" cy="1719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63620E-F9EC-433E-8CC0-7394B27BD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862" y="16079424"/>
                <a:ext cx="3892732" cy="17197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BAF80E-5E0F-4297-9EDE-849FA4F5F55B}"/>
                  </a:ext>
                </a:extLst>
              </p:cNvPr>
              <p:cNvSpPr txBox="1"/>
              <p:nvPr/>
            </p:nvSpPr>
            <p:spPr>
              <a:xfrm>
                <a:off x="16035390" y="16098302"/>
                <a:ext cx="3892732" cy="1719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BAF80E-5E0F-4297-9EDE-849FA4F5F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5390" y="16098302"/>
                <a:ext cx="3892732" cy="17197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027559-F093-4EB8-AB40-E2D84B65AE26}"/>
                  </a:ext>
                </a:extLst>
              </p:cNvPr>
              <p:cNvSpPr txBox="1"/>
              <p:nvPr/>
            </p:nvSpPr>
            <p:spPr>
              <a:xfrm>
                <a:off x="21132045" y="16079424"/>
                <a:ext cx="3892732" cy="1719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027559-F093-4EB8-AB40-E2D84B65A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2045" y="16079424"/>
                <a:ext cx="3892732" cy="17197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25A6294-9E58-4A56-95D7-B5D24CD85C2E}"/>
              </a:ext>
            </a:extLst>
          </p:cNvPr>
          <p:cNvSpPr txBox="1"/>
          <p:nvPr/>
        </p:nvSpPr>
        <p:spPr>
          <a:xfrm>
            <a:off x="25528249" y="15677679"/>
            <a:ext cx="101783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Features with unnormalized magnitude leads to harder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40559981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83037-FA18-422E-AB1C-A0357934411D}"/>
              </a:ext>
            </a:extLst>
          </p:cNvPr>
          <p:cNvSpPr txBox="1"/>
          <p:nvPr/>
        </p:nvSpPr>
        <p:spPr>
          <a:xfrm>
            <a:off x="1930395" y="4302177"/>
            <a:ext cx="186810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Techniques to battle unnormalized features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Data pre-processing, whitening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Model parameter initialization (e.g. He and Xavier)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94B490-2D7E-4F5C-86A6-9DB386699C44}"/>
              </a:ext>
            </a:extLst>
          </p:cNvPr>
          <p:cNvSpPr txBox="1"/>
          <p:nvPr/>
        </p:nvSpPr>
        <p:spPr>
          <a:xfrm>
            <a:off x="21450925" y="5594838"/>
            <a:ext cx="1467537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will be well-behaved at the beginning of training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guarantee for later epochs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guarantee for deeper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Almost guaranteed to deviate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9" name="Picture 2" descr="The Shots Your Cat Needs">
            <a:extLst>
              <a:ext uri="{FF2B5EF4-FFF2-40B4-BE49-F238E27FC236}">
                <a16:creationId xmlns:a16="http://schemas.microsoft.com/office/drawing/2014/main" id="{8ABB8285-AC60-4269-A333-6CDA16F8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495" y="12443505"/>
            <a:ext cx="2549640" cy="1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BAD09F-3912-4197-AFB5-2D03AB508B39}"/>
              </a:ext>
            </a:extLst>
          </p:cNvPr>
          <p:cNvCxnSpPr>
            <a:cxnSpLocks/>
          </p:cNvCxnSpPr>
          <p:nvPr/>
        </p:nvCxnSpPr>
        <p:spPr>
          <a:xfrm>
            <a:off x="5197832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4801C36-16A0-4FEE-96A5-3217C8B40745}"/>
              </a:ext>
            </a:extLst>
          </p:cNvPr>
          <p:cNvSpPr/>
          <p:nvPr/>
        </p:nvSpPr>
        <p:spPr bwMode="auto">
          <a:xfrm>
            <a:off x="6282447" y="10652130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396329-6401-4B4C-B77A-19221AAF1BBF}"/>
              </a:ext>
            </a:extLst>
          </p:cNvPr>
          <p:cNvSpPr/>
          <p:nvPr/>
        </p:nvSpPr>
        <p:spPr bwMode="auto">
          <a:xfrm>
            <a:off x="7188404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089ABDC-45E2-4282-8FEF-8558F4A0952B}"/>
              </a:ext>
            </a:extLst>
          </p:cNvPr>
          <p:cNvCxnSpPr>
            <a:cxnSpLocks/>
          </p:cNvCxnSpPr>
          <p:nvPr/>
        </p:nvCxnSpPr>
        <p:spPr>
          <a:xfrm>
            <a:off x="8135904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BA9DBA0-D88E-49E3-870A-5E716C24B1FA}"/>
              </a:ext>
            </a:extLst>
          </p:cNvPr>
          <p:cNvSpPr/>
          <p:nvPr/>
        </p:nvSpPr>
        <p:spPr bwMode="auto">
          <a:xfrm>
            <a:off x="9068579" y="10652130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890EF2-073D-4B82-8F14-F551A455A1DF}"/>
              </a:ext>
            </a:extLst>
          </p:cNvPr>
          <p:cNvSpPr/>
          <p:nvPr/>
        </p:nvSpPr>
        <p:spPr bwMode="auto">
          <a:xfrm>
            <a:off x="9974536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AE5F83D-002A-4A05-AB38-63A75091CC81}"/>
              </a:ext>
            </a:extLst>
          </p:cNvPr>
          <p:cNvCxnSpPr>
            <a:cxnSpLocks/>
          </p:cNvCxnSpPr>
          <p:nvPr/>
        </p:nvCxnSpPr>
        <p:spPr>
          <a:xfrm>
            <a:off x="10858443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2F49F088-7D48-4D43-8CE2-27A2CC3458EE}"/>
              </a:ext>
            </a:extLst>
          </p:cNvPr>
          <p:cNvSpPr/>
          <p:nvPr/>
        </p:nvSpPr>
        <p:spPr bwMode="auto">
          <a:xfrm>
            <a:off x="11791118" y="10652130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FF47919-A2EA-4B7D-BE1D-2D6AD74995C7}"/>
              </a:ext>
            </a:extLst>
          </p:cNvPr>
          <p:cNvSpPr/>
          <p:nvPr/>
        </p:nvSpPr>
        <p:spPr bwMode="auto">
          <a:xfrm>
            <a:off x="12697075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C78DDE0-4C3D-4E4B-89AB-62E3436CA0A0}"/>
              </a:ext>
            </a:extLst>
          </p:cNvPr>
          <p:cNvCxnSpPr>
            <a:cxnSpLocks/>
          </p:cNvCxnSpPr>
          <p:nvPr/>
        </p:nvCxnSpPr>
        <p:spPr>
          <a:xfrm>
            <a:off x="13646366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9D58896-380A-437D-AF54-5DDA5588F414}"/>
              </a:ext>
            </a:extLst>
          </p:cNvPr>
          <p:cNvSpPr/>
          <p:nvPr/>
        </p:nvSpPr>
        <p:spPr bwMode="auto">
          <a:xfrm>
            <a:off x="14579041" y="10652130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F724D6A-3834-4267-85AD-D1A104E41162}"/>
              </a:ext>
            </a:extLst>
          </p:cNvPr>
          <p:cNvCxnSpPr>
            <a:cxnSpLocks/>
          </p:cNvCxnSpPr>
          <p:nvPr/>
        </p:nvCxnSpPr>
        <p:spPr>
          <a:xfrm>
            <a:off x="15478784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B7DF13D-70CD-48F4-AFB3-61E9AF3362C1}"/>
              </a:ext>
            </a:extLst>
          </p:cNvPr>
          <p:cNvSpPr/>
          <p:nvPr/>
        </p:nvSpPr>
        <p:spPr bwMode="auto">
          <a:xfrm>
            <a:off x="16411459" y="1065213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C85CEF4-C725-40CC-9B0B-000C07BF8D6E}"/>
              </a:ext>
            </a:extLst>
          </p:cNvPr>
          <p:cNvSpPr/>
          <p:nvPr/>
        </p:nvSpPr>
        <p:spPr bwMode="auto">
          <a:xfrm>
            <a:off x="17317416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21B7542-215F-4D89-A4E8-841208B41BC4}"/>
              </a:ext>
            </a:extLst>
          </p:cNvPr>
          <p:cNvCxnSpPr>
            <a:cxnSpLocks/>
          </p:cNvCxnSpPr>
          <p:nvPr/>
        </p:nvCxnSpPr>
        <p:spPr>
          <a:xfrm>
            <a:off x="18341905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65CDBF74-BD6C-4646-BA31-0F4D38F30831}"/>
              </a:ext>
            </a:extLst>
          </p:cNvPr>
          <p:cNvSpPr/>
          <p:nvPr/>
        </p:nvSpPr>
        <p:spPr bwMode="auto">
          <a:xfrm>
            <a:off x="19309139" y="1065213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B7171D7-AE11-4799-844F-0A35BD37E41D}"/>
              </a:ext>
            </a:extLst>
          </p:cNvPr>
          <p:cNvCxnSpPr>
            <a:cxnSpLocks/>
          </p:cNvCxnSpPr>
          <p:nvPr/>
        </p:nvCxnSpPr>
        <p:spPr>
          <a:xfrm>
            <a:off x="20215675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BE0D03B-070B-4A43-A3EC-99FD8975C9A1}"/>
              </a:ext>
            </a:extLst>
          </p:cNvPr>
          <p:cNvSpPr txBox="1"/>
          <p:nvPr/>
        </p:nvSpPr>
        <p:spPr>
          <a:xfrm>
            <a:off x="21402883" y="12876178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00A2ADA-F06E-412A-996A-10CFDE3D18B6}"/>
              </a:ext>
            </a:extLst>
          </p:cNvPr>
          <p:cNvCxnSpPr>
            <a:cxnSpLocks/>
          </p:cNvCxnSpPr>
          <p:nvPr/>
        </p:nvCxnSpPr>
        <p:spPr>
          <a:xfrm flipV="1">
            <a:off x="5611517" y="13664597"/>
            <a:ext cx="0" cy="2994033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530428D-D810-4C76-84F1-D5E0BD0D2749}"/>
              </a:ext>
            </a:extLst>
          </p:cNvPr>
          <p:cNvSpPr txBox="1"/>
          <p:nvPr/>
        </p:nvSpPr>
        <p:spPr>
          <a:xfrm>
            <a:off x="4011115" y="16793542"/>
            <a:ext cx="3597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after data pre-processing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1744289-DC11-4827-8168-CF6484A94899}"/>
              </a:ext>
            </a:extLst>
          </p:cNvPr>
          <p:cNvCxnSpPr>
            <a:cxnSpLocks/>
          </p:cNvCxnSpPr>
          <p:nvPr/>
        </p:nvCxnSpPr>
        <p:spPr>
          <a:xfrm flipV="1">
            <a:off x="8679821" y="14141650"/>
            <a:ext cx="0" cy="2994033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1849A8E-0F00-4849-98D4-88F67E678E90}"/>
              </a:ext>
            </a:extLst>
          </p:cNvPr>
          <p:cNvSpPr txBox="1"/>
          <p:nvPr/>
        </p:nvSpPr>
        <p:spPr>
          <a:xfrm>
            <a:off x="7079419" y="17270595"/>
            <a:ext cx="3597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Deviated from normalized features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2399119-199C-42F2-A9CA-A2FDDB29E1C4}"/>
              </a:ext>
            </a:extLst>
          </p:cNvPr>
          <p:cNvCxnSpPr>
            <a:cxnSpLocks/>
          </p:cNvCxnSpPr>
          <p:nvPr/>
        </p:nvCxnSpPr>
        <p:spPr>
          <a:xfrm flipV="1">
            <a:off x="11228148" y="14141650"/>
            <a:ext cx="0" cy="2994033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1E527F0-17D7-47A3-9A94-6B2FE3B94546}"/>
              </a:ext>
            </a:extLst>
          </p:cNvPr>
          <p:cNvSpPr txBox="1"/>
          <p:nvPr/>
        </p:nvSpPr>
        <p:spPr>
          <a:xfrm>
            <a:off x="11469892" y="16901081"/>
            <a:ext cx="35976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of previous layer is the input to the next layer</a:t>
            </a:r>
          </a:p>
        </p:txBody>
      </p:sp>
    </p:spTree>
    <p:extLst>
      <p:ext uri="{BB962C8B-B14F-4D97-AF65-F5344CB8AC3E}">
        <p14:creationId xmlns:p14="http://schemas.microsoft.com/office/powerpoint/2010/main" val="1313097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Normalization: if we need normalized features, add a layer to enforce it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83037-FA18-422E-AB1C-A0357934411D}"/>
              </a:ext>
            </a:extLst>
          </p:cNvPr>
          <p:cNvSpPr txBox="1"/>
          <p:nvPr/>
        </p:nvSpPr>
        <p:spPr>
          <a:xfrm>
            <a:off x="1930395" y="4302177"/>
            <a:ext cx="18681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a specific layer to normalize the output of previous layer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3972D-038F-4743-95F4-BB1EDFA1C72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/>
              <p:nvPr/>
            </p:nvSpPr>
            <p:spPr>
              <a:xfrm>
                <a:off x="1930395" y="6205928"/>
                <a:ext cx="19685421" cy="262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 a mini-batch,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{1}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Every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is a Nx1 vector or </a:t>
                </a:r>
                <a:r>
                  <a:rPr lang="en-US" dirty="0" err="1"/>
                  <a:t>CxHxW</a:t>
                </a:r>
                <a:r>
                  <a:rPr lang="en-US" dirty="0"/>
                  <a:t> image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5" y="6205928"/>
                <a:ext cx="19685421" cy="2620846"/>
              </a:xfrm>
              <a:prstGeom prst="rect">
                <a:avLst/>
              </a:prstGeom>
              <a:blipFill>
                <a:blip r:embed="rId2"/>
                <a:stretch>
                  <a:fillRect l="-1672" t="-6512" b="-1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92B2D37-EF1F-46A2-A838-C9FFF63892B7}"/>
              </a:ext>
            </a:extLst>
          </p:cNvPr>
          <p:cNvSpPr txBox="1"/>
          <p:nvPr/>
        </p:nvSpPr>
        <p:spPr>
          <a:xfrm>
            <a:off x="2126935" y="9818557"/>
            <a:ext cx="11903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Compute mean of this 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/>
              <p:nvPr/>
            </p:nvSpPr>
            <p:spPr>
              <a:xfrm>
                <a:off x="4459574" y="11217529"/>
                <a:ext cx="4317849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574" y="11217529"/>
                <a:ext cx="4317849" cy="2336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64DCEFD5-49EA-47C7-88C4-18E4E75D2FB6}"/>
              </a:ext>
            </a:extLst>
          </p:cNvPr>
          <p:cNvSpPr txBox="1"/>
          <p:nvPr/>
        </p:nvSpPr>
        <p:spPr>
          <a:xfrm>
            <a:off x="12964823" y="9842477"/>
            <a:ext cx="11903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Compute variance of this 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/>
              <p:nvPr/>
            </p:nvSpPr>
            <p:spPr>
              <a:xfrm>
                <a:off x="15297462" y="11241449"/>
                <a:ext cx="6574364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7462" y="11241449"/>
                <a:ext cx="6574364" cy="2336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C62BFDA2-CB26-4894-AB1D-0D7BC791399F}"/>
              </a:ext>
            </a:extLst>
          </p:cNvPr>
          <p:cNvSpPr txBox="1"/>
          <p:nvPr/>
        </p:nvSpPr>
        <p:spPr>
          <a:xfrm>
            <a:off x="2126935" y="14298473"/>
            <a:ext cx="11903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Normalize the 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/>
              <p:nvPr/>
            </p:nvSpPr>
            <p:spPr>
              <a:xfrm>
                <a:off x="4459574" y="15697445"/>
                <a:ext cx="4667752" cy="186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574" y="15697445"/>
                <a:ext cx="4667752" cy="186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92BE1B8-52FE-46FD-9FC9-52F59B738AC7}"/>
              </a:ext>
            </a:extLst>
          </p:cNvPr>
          <p:cNvCxnSpPr>
            <a:cxnSpLocks/>
          </p:cNvCxnSpPr>
          <p:nvPr/>
        </p:nvCxnSpPr>
        <p:spPr>
          <a:xfrm flipH="1">
            <a:off x="9923488" y="16756113"/>
            <a:ext cx="1609512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B12F98-C3FA-4AE8-9A6C-04BCC8FB8EC6}"/>
              </a:ext>
            </a:extLst>
          </p:cNvPr>
          <p:cNvSpPr txBox="1"/>
          <p:nvPr/>
        </p:nvSpPr>
        <p:spPr>
          <a:xfrm>
            <a:off x="11992131" y="16039475"/>
            <a:ext cx="5516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Element-wise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ADA748-9DFF-4B30-A901-FA8E6D6F3B68}"/>
                  </a:ext>
                </a:extLst>
              </p:cNvPr>
              <p:cNvSpPr/>
              <p:nvPr/>
            </p:nvSpPr>
            <p:spPr>
              <a:xfrm>
                <a:off x="23636329" y="6201710"/>
                <a:ext cx="11903858" cy="43183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is the Nx1 vector or </a:t>
                </a:r>
                <a:r>
                  <a:rPr lang="en-US" dirty="0" err="1"/>
                  <a:t>CxHxW</a:t>
                </a:r>
                <a:r>
                  <a:rPr lang="en-US" dirty="0"/>
                  <a:t> image, same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are per-</a:t>
                </a:r>
                <a:r>
                  <a:rPr lang="en-US" dirty="0" err="1"/>
                  <a:t>dimentional</a:t>
                </a:r>
                <a:r>
                  <a:rPr lang="en-US" dirty="0"/>
                  <a:t> mean and variance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ADA748-9DFF-4B30-A901-FA8E6D6F3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6329" y="6201710"/>
                <a:ext cx="11903858" cy="4318362"/>
              </a:xfrm>
              <a:prstGeom prst="rect">
                <a:avLst/>
              </a:prstGeom>
              <a:blipFill>
                <a:blip r:embed="rId6"/>
                <a:stretch>
                  <a:fillRect t="-3103" b="-7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747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Normalization: if we need normalized features, add a layer to enforce it</a:t>
            </a:r>
            <a:endParaRPr lang="en-US" sz="1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3972D-038F-4743-95F4-BB1EDFA1C72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/>
              <p:nvPr/>
            </p:nvSpPr>
            <p:spPr>
              <a:xfrm>
                <a:off x="1795483" y="3857102"/>
                <a:ext cx="19685421" cy="262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 a mini-batch,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{1}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is a Nx1 vector or </a:t>
                </a:r>
                <a:r>
                  <a:rPr lang="en-US" dirty="0" err="1"/>
                  <a:t>CxHxW</a:t>
                </a:r>
                <a:r>
                  <a:rPr lang="en-US" dirty="0"/>
                  <a:t> image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83" y="3857102"/>
                <a:ext cx="19685421" cy="2620846"/>
              </a:xfrm>
              <a:prstGeom prst="rect">
                <a:avLst/>
              </a:prstGeom>
              <a:blipFill>
                <a:blip r:embed="rId2"/>
                <a:stretch>
                  <a:fillRect l="-1672" t="-6512" b="-1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/>
              <p:nvPr/>
            </p:nvSpPr>
            <p:spPr>
              <a:xfrm>
                <a:off x="3098796" y="6942620"/>
                <a:ext cx="4317849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96" y="6942620"/>
                <a:ext cx="4317849" cy="2336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/>
              <p:nvPr/>
            </p:nvSpPr>
            <p:spPr>
              <a:xfrm>
                <a:off x="8723098" y="6834925"/>
                <a:ext cx="6574364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098" y="6834925"/>
                <a:ext cx="6574364" cy="2336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/>
              <p:nvPr/>
            </p:nvSpPr>
            <p:spPr>
              <a:xfrm>
                <a:off x="3080320" y="10734245"/>
                <a:ext cx="4667752" cy="186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0734245"/>
                <a:ext cx="4667752" cy="186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3B179DD-3E0C-4023-925D-513FC584522E}"/>
              </a:ext>
            </a:extLst>
          </p:cNvPr>
          <p:cNvSpPr txBox="1"/>
          <p:nvPr/>
        </p:nvSpPr>
        <p:spPr>
          <a:xfrm>
            <a:off x="21825679" y="3612630"/>
            <a:ext cx="132962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Normalization reduces the representation power of model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To restore the representation power, introduce two learnable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A02378-1538-4132-A78D-AA33960F99ED}"/>
                  </a:ext>
                </a:extLst>
              </p:cNvPr>
              <p:cNvSpPr txBox="1"/>
              <p:nvPr/>
            </p:nvSpPr>
            <p:spPr>
              <a:xfrm>
                <a:off x="3080320" y="14035027"/>
                <a:ext cx="5654177" cy="888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A02378-1538-4132-A78D-AA33960F9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4035027"/>
                <a:ext cx="5654177" cy="8885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6ABAC3-249C-461A-A29F-19EAB39F12F6}"/>
                  </a:ext>
                </a:extLst>
              </p:cNvPr>
              <p:cNvSpPr/>
              <p:nvPr/>
            </p:nvSpPr>
            <p:spPr>
              <a:xfrm>
                <a:off x="10008434" y="10828466"/>
                <a:ext cx="9448800" cy="17898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are the same dimension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6ABAC3-249C-461A-A29F-19EAB39F12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434" y="10828466"/>
                <a:ext cx="9448800" cy="1789849"/>
              </a:xfrm>
              <a:prstGeom prst="rect">
                <a:avLst/>
              </a:prstGeom>
              <a:blipFill>
                <a:blip r:embed="rId7"/>
                <a:stretch>
                  <a:fillRect l="-3484" t="-9524" b="-19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E2B5F0D-3B52-4EE7-9ECE-0E4A4E0D789A}"/>
                  </a:ext>
                </a:extLst>
              </p:cNvPr>
              <p:cNvSpPr/>
              <p:nvPr/>
            </p:nvSpPr>
            <p:spPr>
              <a:xfrm>
                <a:off x="10008433" y="13955899"/>
                <a:ext cx="9022791" cy="958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E2B5F0D-3B52-4EE7-9ECE-0E4A4E0D7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433" y="13955899"/>
                <a:ext cx="9022791" cy="958852"/>
              </a:xfrm>
              <a:prstGeom prst="rect">
                <a:avLst/>
              </a:prstGeom>
              <a:blipFill>
                <a:blip r:embed="rId8"/>
                <a:stretch>
                  <a:fillRect t="-13924" b="-37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/>
              <p:nvPr/>
            </p:nvSpPr>
            <p:spPr>
              <a:xfrm>
                <a:off x="20251711" y="9024079"/>
                <a:ext cx="15080105" cy="7571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 training time, </a:t>
                </a:r>
              </a:p>
              <a:p>
                <a:endParaRPr lang="en-US" dirty="0"/>
              </a:p>
              <a:p>
                <a:r>
                  <a:rPr lang="en-US" dirty="0"/>
                  <a:t>Given a mini-batch, compute mean and variance</a:t>
                </a:r>
              </a:p>
              <a:p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,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Therefore, if batch size is too small (e.g. &lt;16), BN may not work well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1711" y="9024079"/>
                <a:ext cx="15080105" cy="7571303"/>
              </a:xfrm>
              <a:prstGeom prst="rect">
                <a:avLst/>
              </a:prstGeom>
              <a:blipFill>
                <a:blip r:embed="rId9"/>
                <a:stretch>
                  <a:fillRect l="-2142" t="-2254" r="-1253" b="-3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26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VGG net, 2014</a:t>
            </a:r>
            <a:endParaRPr lang="en-US" sz="13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FA825B-D2F2-4D8B-A2C0-5C11CB6BB973}"/>
              </a:ext>
            </a:extLst>
          </p:cNvPr>
          <p:cNvSpPr/>
          <p:nvPr/>
        </p:nvSpPr>
        <p:spPr>
          <a:xfrm>
            <a:off x="1930395" y="1833898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Very Deep Convolutional Networks for Large-Scale Image Recognition. https://arxiv.org/abs/1409.1556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703830E-082E-4AE6-9993-E5D3AE4804C2}"/>
              </a:ext>
            </a:extLst>
          </p:cNvPr>
          <p:cNvSpPr txBox="1"/>
          <p:nvPr/>
        </p:nvSpPr>
        <p:spPr>
          <a:xfrm>
            <a:off x="1930395" y="3503346"/>
            <a:ext cx="305678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Stack small CONV layers to gain larger receptive fields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Reduced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Cleaner architecture design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Still has the expensive FC layer</a:t>
            </a:r>
          </a:p>
        </p:txBody>
      </p:sp>
      <p:graphicFrame>
        <p:nvGraphicFramePr>
          <p:cNvPr id="64" name="Table 7">
            <a:extLst>
              <a:ext uri="{FF2B5EF4-FFF2-40B4-BE49-F238E27FC236}">
                <a16:creationId xmlns:a16="http://schemas.microsoft.com/office/drawing/2014/main" id="{BEF1886E-1DFB-4AA8-8691-F0FCB781F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125506"/>
              </p:ext>
            </p:extLst>
          </p:nvPr>
        </p:nvGraphicFramePr>
        <p:xfrm>
          <a:off x="1686823" y="8207175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69" name="Table 7">
            <a:extLst>
              <a:ext uri="{FF2B5EF4-FFF2-40B4-BE49-F238E27FC236}">
                <a16:creationId xmlns:a16="http://schemas.microsoft.com/office/drawing/2014/main" id="{2BC0CCCA-2D61-4E66-BA62-827F5DD81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379560"/>
              </p:ext>
            </p:extLst>
          </p:nvPr>
        </p:nvGraphicFramePr>
        <p:xfrm>
          <a:off x="10396768" y="8296977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717927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70" name="Table 7">
            <a:extLst>
              <a:ext uri="{FF2B5EF4-FFF2-40B4-BE49-F238E27FC236}">
                <a16:creationId xmlns:a16="http://schemas.microsoft.com/office/drawing/2014/main" id="{B733A650-BFBA-445C-8C65-145A2ABB8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70989"/>
              </p:ext>
            </p:extLst>
          </p:nvPr>
        </p:nvGraphicFramePr>
        <p:xfrm>
          <a:off x="19106713" y="8320592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717927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71" name="Table 7">
            <a:extLst>
              <a:ext uri="{FF2B5EF4-FFF2-40B4-BE49-F238E27FC236}">
                <a16:creationId xmlns:a16="http://schemas.microsoft.com/office/drawing/2014/main" id="{4B7B18EB-8402-46D1-8FF0-26B375AB2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878815"/>
              </p:ext>
            </p:extLst>
          </p:nvPr>
        </p:nvGraphicFramePr>
        <p:xfrm>
          <a:off x="27816658" y="8320592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717927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72" name="Table 7">
            <a:extLst>
              <a:ext uri="{FF2B5EF4-FFF2-40B4-BE49-F238E27FC236}">
                <a16:creationId xmlns:a16="http://schemas.microsoft.com/office/drawing/2014/main" id="{B127AB3C-FA8D-4326-9F41-DC9513595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499630"/>
              </p:ext>
            </p:extLst>
          </p:nvPr>
        </p:nvGraphicFramePr>
        <p:xfrm>
          <a:off x="20984315" y="1017581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7" name="Table 7">
            <a:extLst>
              <a:ext uri="{FF2B5EF4-FFF2-40B4-BE49-F238E27FC236}">
                <a16:creationId xmlns:a16="http://schemas.microsoft.com/office/drawing/2014/main" id="{041B455D-26E8-4BBF-BF2D-F2858DAB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958872"/>
              </p:ext>
            </p:extLst>
          </p:nvPr>
        </p:nvGraphicFramePr>
        <p:xfrm>
          <a:off x="3564425" y="10005688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8" name="Table 7">
            <a:extLst>
              <a:ext uri="{FF2B5EF4-FFF2-40B4-BE49-F238E27FC236}">
                <a16:creationId xmlns:a16="http://schemas.microsoft.com/office/drawing/2014/main" id="{CD24EE1C-FB0B-4703-9797-13F9B6DCA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778573"/>
              </p:ext>
            </p:extLst>
          </p:nvPr>
        </p:nvGraphicFramePr>
        <p:xfrm>
          <a:off x="12303681" y="10125777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5E3E03-3107-4D5C-BB0B-2C3099D5F87D}"/>
              </a:ext>
            </a:extLst>
          </p:cNvPr>
          <p:cNvCxnSpPr/>
          <p:nvPr/>
        </p:nvCxnSpPr>
        <p:spPr>
          <a:xfrm>
            <a:off x="23867624" y="10175819"/>
            <a:ext cx="6803965" cy="864358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457E2AD-41F4-4CB0-8A1E-8493757642B0}"/>
              </a:ext>
            </a:extLst>
          </p:cNvPr>
          <p:cNvCxnSpPr>
            <a:cxnSpLocks/>
          </p:cNvCxnSpPr>
          <p:nvPr/>
        </p:nvCxnSpPr>
        <p:spPr>
          <a:xfrm flipV="1">
            <a:off x="23867624" y="11967044"/>
            <a:ext cx="6803965" cy="92836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A69FCFE-F871-42C8-892B-629149A0E9D0}"/>
              </a:ext>
            </a:extLst>
          </p:cNvPr>
          <p:cNvCxnSpPr>
            <a:cxnSpLocks/>
          </p:cNvCxnSpPr>
          <p:nvPr/>
        </p:nvCxnSpPr>
        <p:spPr>
          <a:xfrm>
            <a:off x="14180350" y="9211377"/>
            <a:ext cx="6803965" cy="91440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34A6B72-A4A9-4EB2-80A2-C0E422B6E69C}"/>
              </a:ext>
            </a:extLst>
          </p:cNvPr>
          <p:cNvCxnSpPr>
            <a:cxnSpLocks/>
          </p:cNvCxnSpPr>
          <p:nvPr/>
        </p:nvCxnSpPr>
        <p:spPr>
          <a:xfrm flipV="1">
            <a:off x="14180350" y="11002602"/>
            <a:ext cx="6803965" cy="92836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D66851-3DF5-43D2-B0B6-C9883343FCAF}"/>
              </a:ext>
            </a:extLst>
          </p:cNvPr>
          <p:cNvCxnSpPr>
            <a:cxnSpLocks/>
          </p:cNvCxnSpPr>
          <p:nvPr/>
        </p:nvCxnSpPr>
        <p:spPr>
          <a:xfrm>
            <a:off x="16159912" y="11016562"/>
            <a:ext cx="6803965" cy="950482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5516176-FD2D-4D8D-B89A-3E8E360E5ACE}"/>
              </a:ext>
            </a:extLst>
          </p:cNvPr>
          <p:cNvCxnSpPr>
            <a:cxnSpLocks/>
          </p:cNvCxnSpPr>
          <p:nvPr/>
        </p:nvCxnSpPr>
        <p:spPr>
          <a:xfrm flipV="1">
            <a:off x="16140678" y="12881444"/>
            <a:ext cx="6803965" cy="893737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FFAF663E-CBB8-4ACA-9FBC-7C829C39862B}"/>
              </a:ext>
            </a:extLst>
          </p:cNvPr>
          <p:cNvSpPr/>
          <p:nvPr/>
        </p:nvSpPr>
        <p:spPr bwMode="auto">
          <a:xfrm>
            <a:off x="11305625" y="9211377"/>
            <a:ext cx="4878209" cy="4563804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n w="76200">
                <a:solidFill>
                  <a:schemeClr val="tx1"/>
                </a:solidFill>
              </a:ln>
              <a:latin typeface="Arial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2C59C0F-1EE1-4246-B5FB-BB0E736C371F}"/>
              </a:ext>
            </a:extLst>
          </p:cNvPr>
          <p:cNvSpPr/>
          <p:nvPr/>
        </p:nvSpPr>
        <p:spPr bwMode="auto">
          <a:xfrm>
            <a:off x="1686823" y="8185083"/>
            <a:ext cx="6694709" cy="6422891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n w="76200">
                <a:solidFill>
                  <a:schemeClr val="tx1"/>
                </a:solidFill>
              </a:ln>
              <a:latin typeface="Arial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68C412C-839B-4D77-B79E-A8BC51C36413}"/>
              </a:ext>
            </a:extLst>
          </p:cNvPr>
          <p:cNvCxnSpPr>
            <a:cxnSpLocks/>
          </p:cNvCxnSpPr>
          <p:nvPr/>
        </p:nvCxnSpPr>
        <p:spPr>
          <a:xfrm>
            <a:off x="4570132" y="8206267"/>
            <a:ext cx="6694709" cy="996914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7F3EB54-8844-4F40-9211-352DE3F30347}"/>
              </a:ext>
            </a:extLst>
          </p:cNvPr>
          <p:cNvCxnSpPr>
            <a:cxnSpLocks/>
          </p:cNvCxnSpPr>
          <p:nvPr/>
        </p:nvCxnSpPr>
        <p:spPr>
          <a:xfrm flipV="1">
            <a:off x="4570132" y="10102405"/>
            <a:ext cx="6694709" cy="823447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43C31BD-9601-48B8-BD46-A591F81797A8}"/>
              </a:ext>
            </a:extLst>
          </p:cNvPr>
          <p:cNvCxnSpPr>
            <a:cxnSpLocks/>
          </p:cNvCxnSpPr>
          <p:nvPr/>
        </p:nvCxnSpPr>
        <p:spPr>
          <a:xfrm>
            <a:off x="8422316" y="11864321"/>
            <a:ext cx="6764674" cy="988264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964E7AD-8993-410B-8C8E-13CB512D1337}"/>
              </a:ext>
            </a:extLst>
          </p:cNvPr>
          <p:cNvCxnSpPr>
            <a:cxnSpLocks/>
          </p:cNvCxnSpPr>
          <p:nvPr/>
        </p:nvCxnSpPr>
        <p:spPr>
          <a:xfrm flipV="1">
            <a:off x="8422316" y="13760459"/>
            <a:ext cx="6694709" cy="823447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5FD3826A-A1CA-4F37-9C06-9A69BE3EBE98}"/>
              </a:ext>
            </a:extLst>
          </p:cNvPr>
          <p:cNvSpPr/>
          <p:nvPr/>
        </p:nvSpPr>
        <p:spPr bwMode="auto">
          <a:xfrm>
            <a:off x="8699863" y="15936686"/>
            <a:ext cx="2194560" cy="82344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DD08C49-0D90-4208-AC28-E868D1FA4642}"/>
              </a:ext>
            </a:extLst>
          </p:cNvPr>
          <p:cNvSpPr txBox="1"/>
          <p:nvPr/>
        </p:nvSpPr>
        <p:spPr>
          <a:xfrm>
            <a:off x="8422316" y="17070654"/>
            <a:ext cx="443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CONV, 3x3, padding 1, stride 1</a:t>
            </a: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015ED04F-3D2B-4F51-B432-9D63E4F6B872}"/>
              </a:ext>
            </a:extLst>
          </p:cNvPr>
          <p:cNvSpPr/>
          <p:nvPr/>
        </p:nvSpPr>
        <p:spPr bwMode="auto">
          <a:xfrm>
            <a:off x="17595668" y="15938330"/>
            <a:ext cx="2194560" cy="82344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0119B6A-B1D9-4F33-8E1B-D4F96A2F5221}"/>
              </a:ext>
            </a:extLst>
          </p:cNvPr>
          <p:cNvSpPr txBox="1"/>
          <p:nvPr/>
        </p:nvSpPr>
        <p:spPr>
          <a:xfrm>
            <a:off x="17318121" y="17072298"/>
            <a:ext cx="443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CONV, 3x3, padding 1, stride 1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E8338DAB-B9B6-4F4E-8F84-7F7023336DC9}"/>
              </a:ext>
            </a:extLst>
          </p:cNvPr>
          <p:cNvSpPr/>
          <p:nvPr/>
        </p:nvSpPr>
        <p:spPr bwMode="auto">
          <a:xfrm>
            <a:off x="26386971" y="15942006"/>
            <a:ext cx="2194560" cy="82344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DF7294C-98D7-4A8F-A4C1-E46FF5885C60}"/>
              </a:ext>
            </a:extLst>
          </p:cNvPr>
          <p:cNvSpPr txBox="1"/>
          <p:nvPr/>
        </p:nvSpPr>
        <p:spPr>
          <a:xfrm>
            <a:off x="26109424" y="17075974"/>
            <a:ext cx="443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CONV, 3x3, padding 1, stride 1</a:t>
            </a:r>
          </a:p>
        </p:txBody>
      </p:sp>
      <p:graphicFrame>
        <p:nvGraphicFramePr>
          <p:cNvPr id="73" name="Table 7">
            <a:extLst>
              <a:ext uri="{FF2B5EF4-FFF2-40B4-BE49-F238E27FC236}">
                <a16:creationId xmlns:a16="http://schemas.microsoft.com/office/drawing/2014/main" id="{2BA26564-346B-49AF-8B45-81817961A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818581"/>
              </p:ext>
            </p:extLst>
          </p:nvPr>
        </p:nvGraphicFramePr>
        <p:xfrm>
          <a:off x="11324859" y="9211377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4" name="Table 7">
            <a:extLst>
              <a:ext uri="{FF2B5EF4-FFF2-40B4-BE49-F238E27FC236}">
                <a16:creationId xmlns:a16="http://schemas.microsoft.com/office/drawing/2014/main" id="{3394EB07-87CD-4510-B041-8DA8A8227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120859"/>
              </p:ext>
            </p:extLst>
          </p:nvPr>
        </p:nvGraphicFramePr>
        <p:xfrm>
          <a:off x="13276603" y="11040177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5" name="Table 7">
            <a:extLst>
              <a:ext uri="{FF2B5EF4-FFF2-40B4-BE49-F238E27FC236}">
                <a16:creationId xmlns:a16="http://schemas.microsoft.com/office/drawing/2014/main" id="{F1CE9BE5-CDCF-4018-93E4-1E70F9F59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28010"/>
              </p:ext>
            </p:extLst>
          </p:nvPr>
        </p:nvGraphicFramePr>
        <p:xfrm>
          <a:off x="1686823" y="817459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6" name="Table 7">
            <a:extLst>
              <a:ext uri="{FF2B5EF4-FFF2-40B4-BE49-F238E27FC236}">
                <a16:creationId xmlns:a16="http://schemas.microsoft.com/office/drawing/2014/main" id="{DCDE8570-1F63-4E68-8C6B-9361CBE80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394360"/>
              </p:ext>
            </p:extLst>
          </p:nvPr>
        </p:nvGraphicFramePr>
        <p:xfrm>
          <a:off x="5498223" y="1186477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57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Normalization: if we need normalized features, add a layer to enforce it</a:t>
            </a:r>
            <a:endParaRPr lang="en-US" sz="1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3972D-038F-4743-95F4-BB1EDFA1C72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/>
              <p:nvPr/>
            </p:nvSpPr>
            <p:spPr>
              <a:xfrm>
                <a:off x="2368446" y="3720006"/>
                <a:ext cx="12696670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 training time, </a:t>
                </a:r>
              </a:p>
              <a:p>
                <a:endParaRPr lang="en-US" dirty="0"/>
              </a:p>
              <a:p>
                <a:r>
                  <a:rPr lang="en-US" dirty="0"/>
                  <a:t>Given a mini-batch,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from this batch</a:t>
                </a:r>
              </a:p>
              <a:p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,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446" y="3720006"/>
                <a:ext cx="12696670" cy="5909310"/>
              </a:xfrm>
              <a:prstGeom prst="rect">
                <a:avLst/>
              </a:prstGeom>
              <a:blipFill>
                <a:blip r:embed="rId2"/>
                <a:stretch>
                  <a:fillRect l="-2594" t="-2887" b="-5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2507153-8121-4B2F-89BA-8D76609A1670}"/>
              </a:ext>
            </a:extLst>
          </p:cNvPr>
          <p:cNvSpPr txBox="1"/>
          <p:nvPr/>
        </p:nvSpPr>
        <p:spPr>
          <a:xfrm>
            <a:off x="17913246" y="5172137"/>
            <a:ext cx="126966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test time, </a:t>
            </a:r>
          </a:p>
          <a:p>
            <a:endParaRPr lang="en-US" dirty="0"/>
          </a:p>
          <a:p>
            <a:r>
              <a:rPr lang="en-US" dirty="0"/>
              <a:t>We don’t have a mini-batch, often B=1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D5F1A9-AAF1-426D-A4A0-9FD5831A282E}"/>
                  </a:ext>
                </a:extLst>
              </p:cNvPr>
              <p:cNvSpPr txBox="1"/>
              <p:nvPr/>
            </p:nvSpPr>
            <p:spPr>
              <a:xfrm>
                <a:off x="3110195" y="10363780"/>
                <a:ext cx="4317849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D5F1A9-AAF1-426D-A4A0-9FD5831A2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195" y="10363780"/>
                <a:ext cx="4317849" cy="2336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432516-FA3D-49D3-97A4-139ED49A3C0F}"/>
                  </a:ext>
                </a:extLst>
              </p:cNvPr>
              <p:cNvSpPr txBox="1"/>
              <p:nvPr/>
            </p:nvSpPr>
            <p:spPr>
              <a:xfrm>
                <a:off x="8734497" y="10256085"/>
                <a:ext cx="6574364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432516-FA3D-49D3-97A4-139ED49A3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97" y="10256085"/>
                <a:ext cx="6574364" cy="2336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AAEAA6-5E3D-435C-BFBB-C716A1EEBB6E}"/>
                  </a:ext>
                </a:extLst>
              </p:cNvPr>
              <p:cNvSpPr txBox="1"/>
              <p:nvPr/>
            </p:nvSpPr>
            <p:spPr>
              <a:xfrm>
                <a:off x="3080320" y="13465296"/>
                <a:ext cx="4667752" cy="186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AAEAA6-5E3D-435C-BFBB-C716A1EEB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3465296"/>
                <a:ext cx="4667752" cy="186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102E0-D00C-43B2-AD9F-0BC3C030F249}"/>
                  </a:ext>
                </a:extLst>
              </p:cNvPr>
              <p:cNvSpPr txBox="1"/>
              <p:nvPr/>
            </p:nvSpPr>
            <p:spPr>
              <a:xfrm>
                <a:off x="3080320" y="16091105"/>
                <a:ext cx="5654177" cy="888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102E0-D00C-43B2-AD9F-0BC3C030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6091105"/>
                <a:ext cx="5654177" cy="8885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7506A19-EE51-4023-BB78-F0623ABDABC5}"/>
              </a:ext>
            </a:extLst>
          </p:cNvPr>
          <p:cNvSpPr txBox="1"/>
          <p:nvPr/>
        </p:nvSpPr>
        <p:spPr>
          <a:xfrm>
            <a:off x="17913246" y="8724275"/>
            <a:ext cx="174935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assumption behind BN is the statistics from a batch can approximate the entire dataset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Test and training datasets have the same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592B62-A8D2-42E5-8527-7D22BA502903}"/>
                  </a:ext>
                </a:extLst>
              </p:cNvPr>
              <p:cNvSpPr txBox="1"/>
              <p:nvPr/>
            </p:nvSpPr>
            <p:spPr>
              <a:xfrm>
                <a:off x="18063147" y="13298938"/>
                <a:ext cx="550118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592B62-A8D2-42E5-8527-7D22BA502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3147" y="13298938"/>
                <a:ext cx="5501186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44E33E-D289-4B2A-B5FE-85AD6F5123E1}"/>
                  </a:ext>
                </a:extLst>
              </p:cNvPr>
              <p:cNvSpPr txBox="1"/>
              <p:nvPr/>
            </p:nvSpPr>
            <p:spPr>
              <a:xfrm>
                <a:off x="17869889" y="14814590"/>
                <a:ext cx="5694444" cy="947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bar>
                        <m:barPr>
                          <m:pos m:val="top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44E33E-D289-4B2A-B5FE-85AD6F512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9889" y="14814590"/>
                <a:ext cx="5694444" cy="9473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589BE-82A5-417D-93E0-E58C552F76C7}"/>
                  </a:ext>
                </a:extLst>
              </p:cNvPr>
              <p:cNvSpPr txBox="1"/>
              <p:nvPr/>
            </p:nvSpPr>
            <p:spPr>
              <a:xfrm>
                <a:off x="24861187" y="12846570"/>
                <a:ext cx="10770433" cy="270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or,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ba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bar>
                  </m:oMath>
                </a14:m>
                <a:r>
                  <a:rPr lang="en-US" dirty="0"/>
                  <a:t> can be computed as simple average for all trained batches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589BE-82A5-417D-93E0-E58C552F7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1187" y="12846570"/>
                <a:ext cx="10770433" cy="2701702"/>
              </a:xfrm>
              <a:prstGeom prst="rect">
                <a:avLst/>
              </a:prstGeom>
              <a:blipFill>
                <a:blip r:embed="rId9"/>
                <a:stretch>
                  <a:fillRect l="-2999" t="-2027"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1DD36E5-7224-4FFB-BD0D-F0012B279307}"/>
                  </a:ext>
                </a:extLst>
              </p:cNvPr>
              <p:cNvSpPr/>
              <p:nvPr/>
            </p:nvSpPr>
            <p:spPr>
              <a:xfrm>
                <a:off x="17913246" y="16156566"/>
                <a:ext cx="258596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1DD36E5-7224-4FFB-BD0D-F0012B279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246" y="16156566"/>
                <a:ext cx="258596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6759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Model with BN layer</a:t>
            </a:r>
            <a:endParaRPr lang="en-US" sz="11500" dirty="0"/>
          </a:p>
        </p:txBody>
      </p:sp>
      <p:pic>
        <p:nvPicPr>
          <p:cNvPr id="23" name="Picture 2" descr="The Shots Your Cat Needs">
            <a:extLst>
              <a:ext uri="{FF2B5EF4-FFF2-40B4-BE49-F238E27FC236}">
                <a16:creationId xmlns:a16="http://schemas.microsoft.com/office/drawing/2014/main" id="{BBE9ED9E-08CF-4B4C-86CD-7A9F2D3D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1" y="6367793"/>
            <a:ext cx="2549640" cy="1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DC0247-27E4-49B0-A498-65D1BDAF921F}"/>
              </a:ext>
            </a:extLst>
          </p:cNvPr>
          <p:cNvCxnSpPr>
            <a:cxnSpLocks/>
          </p:cNvCxnSpPr>
          <p:nvPr/>
        </p:nvCxnSpPr>
        <p:spPr>
          <a:xfrm>
            <a:off x="3781698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BC4BAF-C205-4E63-A377-A44A35E9EE27}"/>
              </a:ext>
            </a:extLst>
          </p:cNvPr>
          <p:cNvCxnSpPr>
            <a:cxnSpLocks/>
          </p:cNvCxnSpPr>
          <p:nvPr/>
        </p:nvCxnSpPr>
        <p:spPr>
          <a:xfrm>
            <a:off x="7469273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E3FEF7-76BE-4E14-A29D-83A85553AD01}"/>
              </a:ext>
            </a:extLst>
          </p:cNvPr>
          <p:cNvCxnSpPr>
            <a:cxnSpLocks/>
          </p:cNvCxnSpPr>
          <p:nvPr/>
        </p:nvCxnSpPr>
        <p:spPr>
          <a:xfrm>
            <a:off x="10986286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272E9D-4840-452F-B56C-A9876E697B34}"/>
              </a:ext>
            </a:extLst>
          </p:cNvPr>
          <p:cNvCxnSpPr>
            <a:cxnSpLocks/>
          </p:cNvCxnSpPr>
          <p:nvPr/>
        </p:nvCxnSpPr>
        <p:spPr>
          <a:xfrm>
            <a:off x="14538707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B936BCE-E08B-4A15-B6BC-6005FB597A91}"/>
              </a:ext>
            </a:extLst>
          </p:cNvPr>
          <p:cNvSpPr/>
          <p:nvPr/>
        </p:nvSpPr>
        <p:spPr bwMode="auto">
          <a:xfrm>
            <a:off x="15471382" y="4576418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E83E6CD-45C6-4DE4-A8BE-7409DAA029C0}"/>
              </a:ext>
            </a:extLst>
          </p:cNvPr>
          <p:cNvCxnSpPr>
            <a:cxnSpLocks/>
          </p:cNvCxnSpPr>
          <p:nvPr/>
        </p:nvCxnSpPr>
        <p:spPr>
          <a:xfrm>
            <a:off x="16371125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6ADD757-B3F6-4A52-9E9B-6B77F3FF7DBA}"/>
              </a:ext>
            </a:extLst>
          </p:cNvPr>
          <p:cNvSpPr/>
          <p:nvPr/>
        </p:nvSpPr>
        <p:spPr bwMode="auto">
          <a:xfrm>
            <a:off x="17303800" y="457641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BD9DC6-FC57-4F9E-85AB-4A77447789D7}"/>
              </a:ext>
            </a:extLst>
          </p:cNvPr>
          <p:cNvSpPr/>
          <p:nvPr/>
        </p:nvSpPr>
        <p:spPr bwMode="auto">
          <a:xfrm>
            <a:off x="19015640" y="457642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06CA91-39EF-4C28-B3F9-A1F5123A1170}"/>
              </a:ext>
            </a:extLst>
          </p:cNvPr>
          <p:cNvCxnSpPr>
            <a:cxnSpLocks/>
          </p:cNvCxnSpPr>
          <p:nvPr/>
        </p:nvCxnSpPr>
        <p:spPr>
          <a:xfrm>
            <a:off x="20040129" y="721767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658DE63-6FF8-4E30-812C-AE558D4CA3F1}"/>
              </a:ext>
            </a:extLst>
          </p:cNvPr>
          <p:cNvSpPr/>
          <p:nvPr/>
        </p:nvSpPr>
        <p:spPr bwMode="auto">
          <a:xfrm>
            <a:off x="21007363" y="457642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F7DAA08-AD82-4703-BCB0-DB59AEB01C32}"/>
              </a:ext>
            </a:extLst>
          </p:cNvPr>
          <p:cNvCxnSpPr>
            <a:cxnSpLocks/>
          </p:cNvCxnSpPr>
          <p:nvPr/>
        </p:nvCxnSpPr>
        <p:spPr>
          <a:xfrm>
            <a:off x="21913899" y="721767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E6C4253-2584-4ED5-A37E-4783FBBACCFF}"/>
              </a:ext>
            </a:extLst>
          </p:cNvPr>
          <p:cNvSpPr txBox="1"/>
          <p:nvPr/>
        </p:nvSpPr>
        <p:spPr>
          <a:xfrm>
            <a:off x="23046326" y="6696392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FA14AF-B2D3-46CF-9851-9C37F1CD43F9}"/>
              </a:ext>
            </a:extLst>
          </p:cNvPr>
          <p:cNvGrpSpPr/>
          <p:nvPr/>
        </p:nvGrpSpPr>
        <p:grpSpPr>
          <a:xfrm>
            <a:off x="4866313" y="4576416"/>
            <a:ext cx="2513314" cy="5282513"/>
            <a:chOff x="10174399" y="4056456"/>
            <a:chExt cx="2513314" cy="528251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6AD600-73B4-4B85-8656-CA9FCC24D556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E2BAA0C-BAB5-4556-ABA0-EE5E92FE3C34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E7EC1E1-A0F6-4D76-84D3-07EEA7A34636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C361DB8-4A2C-4200-820E-E9D27579374D}"/>
              </a:ext>
            </a:extLst>
          </p:cNvPr>
          <p:cNvGrpSpPr/>
          <p:nvPr/>
        </p:nvGrpSpPr>
        <p:grpSpPr>
          <a:xfrm>
            <a:off x="8404472" y="4576414"/>
            <a:ext cx="2513314" cy="5282513"/>
            <a:chOff x="10174399" y="4056456"/>
            <a:chExt cx="2513314" cy="528251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DC3C7DB-DB38-4F5F-89B7-DB9683DB553C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48ED395-D488-40A6-8025-BAD490AF9954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F03518B-9EDB-43ED-B048-88B3DC20F6AF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79E7931-F04D-4B52-BCBE-8BF7B6D7049A}"/>
              </a:ext>
            </a:extLst>
          </p:cNvPr>
          <p:cNvGrpSpPr/>
          <p:nvPr/>
        </p:nvGrpSpPr>
        <p:grpSpPr>
          <a:xfrm>
            <a:off x="11954956" y="4576413"/>
            <a:ext cx="7012874" cy="5282518"/>
            <a:chOff x="10174399" y="4056451"/>
            <a:chExt cx="7012874" cy="528251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902F57D-70FD-4DAF-9843-520F8EF8DBBA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051A1C7-DF5F-42B2-920E-906B778983A0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09F2C36-59B6-4BF4-BD22-D3D56C86A3CD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89C2BF9-B39B-4288-A32A-774BB279892B}"/>
                </a:ext>
              </a:extLst>
            </p:cNvPr>
            <p:cNvSpPr/>
            <p:nvPr/>
          </p:nvSpPr>
          <p:spPr bwMode="auto">
            <a:xfrm>
              <a:off x="16390301" y="4056451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pic>
        <p:nvPicPr>
          <p:cNvPr id="58" name="Picture 2" descr="The Shots Your Cat Needs">
            <a:extLst>
              <a:ext uri="{FF2B5EF4-FFF2-40B4-BE49-F238E27FC236}">
                <a16:creationId xmlns:a16="http://schemas.microsoft.com/office/drawing/2014/main" id="{0A076AD6-1F84-4627-A5F9-0972416B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1" y="14059023"/>
            <a:ext cx="2549640" cy="1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0941A0A-057C-44D0-9986-5DE83ACDF1E8}"/>
              </a:ext>
            </a:extLst>
          </p:cNvPr>
          <p:cNvCxnSpPr>
            <a:cxnSpLocks/>
          </p:cNvCxnSpPr>
          <p:nvPr/>
        </p:nvCxnSpPr>
        <p:spPr>
          <a:xfrm>
            <a:off x="3781698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40F39CA-7FF5-4C5B-A655-6CFE51A639D4}"/>
              </a:ext>
            </a:extLst>
          </p:cNvPr>
          <p:cNvCxnSpPr>
            <a:cxnSpLocks/>
          </p:cNvCxnSpPr>
          <p:nvPr/>
        </p:nvCxnSpPr>
        <p:spPr>
          <a:xfrm>
            <a:off x="7469273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C7AC979-1881-410F-9265-1BE92C166664}"/>
              </a:ext>
            </a:extLst>
          </p:cNvPr>
          <p:cNvCxnSpPr>
            <a:cxnSpLocks/>
          </p:cNvCxnSpPr>
          <p:nvPr/>
        </p:nvCxnSpPr>
        <p:spPr>
          <a:xfrm>
            <a:off x="10986286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28D73B8-6C0A-433A-AE02-4960FC868B72}"/>
              </a:ext>
            </a:extLst>
          </p:cNvPr>
          <p:cNvCxnSpPr>
            <a:cxnSpLocks/>
          </p:cNvCxnSpPr>
          <p:nvPr/>
        </p:nvCxnSpPr>
        <p:spPr>
          <a:xfrm>
            <a:off x="14538707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54D68195-A354-4C04-A676-6A09AEBA7F99}"/>
              </a:ext>
            </a:extLst>
          </p:cNvPr>
          <p:cNvSpPr/>
          <p:nvPr/>
        </p:nvSpPr>
        <p:spPr bwMode="auto">
          <a:xfrm>
            <a:off x="15471382" y="12267648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6FA7436-8386-44AA-B0A1-1CB3CB0250E2}"/>
              </a:ext>
            </a:extLst>
          </p:cNvPr>
          <p:cNvCxnSpPr>
            <a:cxnSpLocks/>
          </p:cNvCxnSpPr>
          <p:nvPr/>
        </p:nvCxnSpPr>
        <p:spPr>
          <a:xfrm>
            <a:off x="16371125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96B511E6-3942-4784-9247-A3D4E25C1B60}"/>
              </a:ext>
            </a:extLst>
          </p:cNvPr>
          <p:cNvSpPr/>
          <p:nvPr/>
        </p:nvSpPr>
        <p:spPr bwMode="auto">
          <a:xfrm>
            <a:off x="17303800" y="1226764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871FC48-2534-4256-87A7-686BFFBDAA67}"/>
              </a:ext>
            </a:extLst>
          </p:cNvPr>
          <p:cNvSpPr/>
          <p:nvPr/>
        </p:nvSpPr>
        <p:spPr bwMode="auto">
          <a:xfrm>
            <a:off x="18156741" y="1226763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8EA3593-0B5C-45C4-AAB8-045068CAC933}"/>
              </a:ext>
            </a:extLst>
          </p:cNvPr>
          <p:cNvCxnSpPr>
            <a:cxnSpLocks/>
          </p:cNvCxnSpPr>
          <p:nvPr/>
        </p:nvCxnSpPr>
        <p:spPr>
          <a:xfrm>
            <a:off x="20040129" y="1490890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144122B1-AFDF-41C8-9409-05E01CC68762}"/>
              </a:ext>
            </a:extLst>
          </p:cNvPr>
          <p:cNvSpPr/>
          <p:nvPr/>
        </p:nvSpPr>
        <p:spPr bwMode="auto">
          <a:xfrm>
            <a:off x="21007363" y="1226765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1AB39CF-2445-4352-BE4E-854902035374}"/>
              </a:ext>
            </a:extLst>
          </p:cNvPr>
          <p:cNvCxnSpPr>
            <a:cxnSpLocks/>
          </p:cNvCxnSpPr>
          <p:nvPr/>
        </p:nvCxnSpPr>
        <p:spPr>
          <a:xfrm>
            <a:off x="21913899" y="1490890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6072C90-4631-4BD7-B519-103A65E1E24A}"/>
              </a:ext>
            </a:extLst>
          </p:cNvPr>
          <p:cNvSpPr txBox="1"/>
          <p:nvPr/>
        </p:nvSpPr>
        <p:spPr>
          <a:xfrm>
            <a:off x="22924059" y="14447228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9A197C9-6A9B-46E7-BCC6-33576AA651F5}"/>
              </a:ext>
            </a:extLst>
          </p:cNvPr>
          <p:cNvGrpSpPr/>
          <p:nvPr/>
        </p:nvGrpSpPr>
        <p:grpSpPr>
          <a:xfrm>
            <a:off x="4866313" y="12267641"/>
            <a:ext cx="2532877" cy="5282518"/>
            <a:chOff x="10174399" y="4056451"/>
            <a:chExt cx="2532877" cy="5282518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916117B-ED5D-4300-9223-11D821AEA116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31F861A-17D5-4CDD-A4F0-57F333C4F25E}"/>
                </a:ext>
              </a:extLst>
            </p:cNvPr>
            <p:cNvSpPr/>
            <p:nvPr/>
          </p:nvSpPr>
          <p:spPr bwMode="auto">
            <a:xfrm>
              <a:off x="11048738" y="4056452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12DD67E-513F-4B06-8A27-48F4D72EB460}"/>
                </a:ext>
              </a:extLst>
            </p:cNvPr>
            <p:cNvSpPr/>
            <p:nvPr/>
          </p:nvSpPr>
          <p:spPr bwMode="auto">
            <a:xfrm>
              <a:off x="11910304" y="4056451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347A36E-86F0-490C-A841-8F657BF1CD72}"/>
              </a:ext>
            </a:extLst>
          </p:cNvPr>
          <p:cNvGrpSpPr/>
          <p:nvPr/>
        </p:nvGrpSpPr>
        <p:grpSpPr>
          <a:xfrm>
            <a:off x="11954956" y="12267638"/>
            <a:ext cx="7866279" cy="5282523"/>
            <a:chOff x="10174399" y="4056446"/>
            <a:chExt cx="7866279" cy="528252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9158B4-CFB6-4B7F-AF43-76CFCA46AF98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055F780-8F33-492B-9449-7196D07428C3}"/>
                </a:ext>
              </a:extLst>
            </p:cNvPr>
            <p:cNvSpPr/>
            <p:nvPr/>
          </p:nvSpPr>
          <p:spPr bwMode="auto">
            <a:xfrm>
              <a:off x="11052553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BC4C698-0702-4856-B927-8C982168F8EC}"/>
                </a:ext>
              </a:extLst>
            </p:cNvPr>
            <p:cNvSpPr/>
            <p:nvPr/>
          </p:nvSpPr>
          <p:spPr bwMode="auto">
            <a:xfrm>
              <a:off x="11911630" y="4056448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47D72ED-97C0-4F48-B60A-B3BE06C358AF}"/>
                </a:ext>
              </a:extLst>
            </p:cNvPr>
            <p:cNvSpPr/>
            <p:nvPr/>
          </p:nvSpPr>
          <p:spPr bwMode="auto">
            <a:xfrm>
              <a:off x="17243706" y="4056446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311D615-8894-4077-B12E-C08893A47EC2}"/>
              </a:ext>
            </a:extLst>
          </p:cNvPr>
          <p:cNvGrpSpPr/>
          <p:nvPr/>
        </p:nvGrpSpPr>
        <p:grpSpPr>
          <a:xfrm>
            <a:off x="8356603" y="12267650"/>
            <a:ext cx="2532877" cy="5282518"/>
            <a:chOff x="10174399" y="4056451"/>
            <a:chExt cx="2532877" cy="5282518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A2003AF-3E1F-4105-B633-E459BB718F3B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14E335A-DF5F-478C-A4FB-116C7A398FC1}"/>
                </a:ext>
              </a:extLst>
            </p:cNvPr>
            <p:cNvSpPr/>
            <p:nvPr/>
          </p:nvSpPr>
          <p:spPr bwMode="auto">
            <a:xfrm>
              <a:off x="11048738" y="4056452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6617EBE-50AB-4818-B1B0-6A37823963A1}"/>
                </a:ext>
              </a:extLst>
            </p:cNvPr>
            <p:cNvSpPr/>
            <p:nvPr/>
          </p:nvSpPr>
          <p:spPr bwMode="auto">
            <a:xfrm>
              <a:off x="11910304" y="4056451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3BE66B-2C42-499E-A082-7E4F0D400ABA}"/>
              </a:ext>
            </a:extLst>
          </p:cNvPr>
          <p:cNvSpPr txBox="1"/>
          <p:nvPr/>
        </p:nvSpPr>
        <p:spPr>
          <a:xfrm>
            <a:off x="25215416" y="4287187"/>
            <a:ext cx="10386223" cy="1505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lead to faster and more stable convergence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Less sensitive to parameter initialization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Less sensitive to hyper-parameter setting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flexible selection of nonlinearity functions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Has regularization effect </a:t>
            </a:r>
            <a:r>
              <a:rPr lang="en-US" dirty="0">
                <a:sym typeface="Wingdings" panose="05000000000000000000" pitchFamily="2" charset="2"/>
              </a:rPr>
              <a:t> introduce randomness in training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 not use with drop-out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hide bugs in the code – debug by turning BN on/off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054221-8E77-42A5-980B-236504B1FFE8}"/>
              </a:ext>
            </a:extLst>
          </p:cNvPr>
          <p:cNvSpPr txBox="1"/>
          <p:nvPr/>
        </p:nvSpPr>
        <p:spPr>
          <a:xfrm>
            <a:off x="4349649" y="10023685"/>
            <a:ext cx="19482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more sense since </a:t>
            </a:r>
            <a:r>
              <a:rPr lang="en-US" dirty="0" err="1"/>
              <a:t>ReLU</a:t>
            </a:r>
            <a:r>
              <a:rPr lang="en-US" dirty="0"/>
              <a:t> causes unbalanced distribution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15A9A3B-DE0D-4777-8311-3C046026D06B}"/>
              </a:ext>
            </a:extLst>
          </p:cNvPr>
          <p:cNvSpPr txBox="1"/>
          <p:nvPr/>
        </p:nvSpPr>
        <p:spPr>
          <a:xfrm>
            <a:off x="3618823" y="17714914"/>
            <a:ext cx="19482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more sense since BN normalizes both CONV and </a:t>
            </a:r>
            <a:r>
              <a:rPr lang="en-US" dirty="0" err="1"/>
              <a:t>ReLU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4883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From BN paper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313E99-43B4-4700-9E51-642F6923B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23" y="5158370"/>
            <a:ext cx="20915487" cy="11939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46684F-6836-4940-9886-9B29165DC86B}"/>
              </a:ext>
            </a:extLst>
          </p:cNvPr>
          <p:cNvSpPr txBox="1"/>
          <p:nvPr/>
        </p:nvSpPr>
        <p:spPr>
          <a:xfrm>
            <a:off x="8298611" y="16683487"/>
            <a:ext cx="9678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training steps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0858B95-ACAE-4C25-A26B-FF10B91ED768}"/>
              </a:ext>
            </a:extLst>
          </p:cNvPr>
          <p:cNvSpPr txBox="1"/>
          <p:nvPr/>
        </p:nvSpPr>
        <p:spPr>
          <a:xfrm>
            <a:off x="1449237" y="4045616"/>
            <a:ext cx="9678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133FDA0-8FE3-40C3-B5C9-F0E9D7889BB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82E59-87C2-457F-B223-578B017245CE}"/>
              </a:ext>
            </a:extLst>
          </p:cNvPr>
          <p:cNvSpPr txBox="1"/>
          <p:nvPr/>
        </p:nvSpPr>
        <p:spPr>
          <a:xfrm>
            <a:off x="22259109" y="5158370"/>
            <a:ext cx="14120948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Test on ImageNet 2012 dataset with the inception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BN-x5, x30 is to increase learning rate by 5 times or 30 times </a:t>
            </a:r>
            <a:r>
              <a:rPr lang="en-US" dirty="0">
                <a:sym typeface="Wingdings" panose="05000000000000000000" pitchFamily="2" charset="2"/>
              </a:rPr>
              <a:t> BN allows to use larger learning rate  faster convergence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BN-x5-Sigmoid shows BN allows to use sigmoid activation function. Without BN, sigmoid activation does not lead to convergence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BN-x30 got higher accuracy than BN-x5  exploration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1529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Model evaluation and training</a:t>
            </a:r>
            <a:endParaRPr lang="en-US" sz="1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BE66B-2C42-499E-A082-7E4F0D400ABA}"/>
              </a:ext>
            </a:extLst>
          </p:cNvPr>
          <p:cNvSpPr txBox="1"/>
          <p:nvPr/>
        </p:nvSpPr>
        <p:spPr>
          <a:xfrm>
            <a:off x="13017634" y="7816294"/>
            <a:ext cx="231711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 not forget to set model be in evaluation mode, so the moving averaged mean and standard deviation will not be updated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doing training, set model to be in training mode, so the moving averaged mean and standard deviation will be updated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common source of error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32E541-1526-48E7-A172-06441473B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578" y="5635544"/>
            <a:ext cx="8675240" cy="4411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F7907-911B-422C-B984-3030982C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578" y="11881898"/>
            <a:ext cx="6186519" cy="310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722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More feature normalization</a:t>
            </a:r>
            <a:endParaRPr lang="en-US" sz="1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0D8D70-42B1-4BD5-9879-E8961BF5F38F}"/>
              </a:ext>
            </a:extLst>
          </p:cNvPr>
          <p:cNvSpPr/>
          <p:nvPr/>
        </p:nvSpPr>
        <p:spPr>
          <a:xfrm>
            <a:off x="2058627" y="18444753"/>
            <a:ext cx="8085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Group Normalization. https://arxiv.org/pdf/1803.08494.pdf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52C14-7903-4035-9DC1-4277F6D43C7E}"/>
              </a:ext>
            </a:extLst>
          </p:cNvPr>
          <p:cNvSpPr/>
          <p:nvPr/>
        </p:nvSpPr>
        <p:spPr>
          <a:xfrm>
            <a:off x="11874138" y="18427672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https://medium.com/techspace-usict/normalization-techniques-in-deep-neural-networks-9121bf100d8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860F5-AF77-4FF1-A494-A852A75B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627" y="7948612"/>
            <a:ext cx="23058556" cy="6877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9FA4F6-5A8E-492E-9C55-DD060F5B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0481" y="7643815"/>
            <a:ext cx="95535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794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CNN leads to the revolution of deep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FBD85-5796-4F4D-A750-1F1250E9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6" y="5593735"/>
            <a:ext cx="24687621" cy="109825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258E8F-4E92-46B2-9B15-663A12BB07DE}"/>
              </a:ext>
            </a:extLst>
          </p:cNvPr>
          <p:cNvSpPr/>
          <p:nvPr/>
        </p:nvSpPr>
        <p:spPr>
          <a:xfrm>
            <a:off x="2202566" y="18397488"/>
            <a:ext cx="9220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Figure is from http://cs231n.stanford.edu/slides/2021/lecture_9.pdf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96D2E9-02A8-44D5-99C6-61D4772B8D23}"/>
              </a:ext>
            </a:extLst>
          </p:cNvPr>
          <p:cNvSpPr txBox="1"/>
          <p:nvPr/>
        </p:nvSpPr>
        <p:spPr>
          <a:xfrm>
            <a:off x="26419235" y="3698674"/>
            <a:ext cx="9263269" cy="1421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Deep learning revolution started in 2012 with </a:t>
            </a:r>
            <a:r>
              <a:rPr lang="en-US" dirty="0" err="1"/>
              <a:t>AlexNet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Its origin were long back in time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Tx/>
              <a:buChar char="-"/>
            </a:pPr>
            <a:r>
              <a:rPr lang="en-US" dirty="0" err="1"/>
              <a:t>LeNet</a:t>
            </a:r>
            <a:r>
              <a:rPr lang="en-US" dirty="0"/>
              <a:t> 1989 or earlier</a:t>
            </a:r>
          </a:p>
          <a:p>
            <a:pPr marL="685800" indent="-685800">
              <a:buFontTx/>
              <a:buChar char="-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CNN architecture development was well tracked by ImageNet winners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What was learned was adapted to other applications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C4C125-0EB9-4C8D-BD8E-EDA293F58200}"/>
              </a:ext>
            </a:extLst>
          </p:cNvPr>
          <p:cNvCxnSpPr>
            <a:cxnSpLocks/>
          </p:cNvCxnSpPr>
          <p:nvPr/>
        </p:nvCxnSpPr>
        <p:spPr>
          <a:xfrm>
            <a:off x="7116417" y="7634705"/>
            <a:ext cx="1325219" cy="154905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F588264-2712-4A76-8505-3D5F6090523D}"/>
              </a:ext>
            </a:extLst>
          </p:cNvPr>
          <p:cNvSpPr/>
          <p:nvPr/>
        </p:nvSpPr>
        <p:spPr>
          <a:xfrm>
            <a:off x="8441636" y="7809066"/>
            <a:ext cx="43001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When deep learning revolution started</a:t>
            </a:r>
          </a:p>
        </p:txBody>
      </p:sp>
    </p:spTree>
    <p:extLst>
      <p:ext uri="{BB962C8B-B14F-4D97-AF65-F5344CB8AC3E}">
        <p14:creationId xmlns:p14="http://schemas.microsoft.com/office/powerpoint/2010/main" val="42288937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 err="1"/>
              <a:t>LeNet</a:t>
            </a:r>
            <a:r>
              <a:rPr lang="en-US" sz="8800" dirty="0"/>
              <a:t> and MNIST datasets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0FC8F6-F3FB-4AE9-8B7C-D2D94782F68F}"/>
              </a:ext>
            </a:extLst>
          </p:cNvPr>
          <p:cNvSpPr/>
          <p:nvPr/>
        </p:nvSpPr>
        <p:spPr>
          <a:xfrm>
            <a:off x="21162652" y="6551790"/>
            <a:ext cx="12191101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MNIST database of handwritten digits, available from this page, has a training set of 60,000 examples, and a test set of 10,000 examples. It is a subset of a larger set available from NIST. The digits have been size-normalized (28x28) and centered in a fixed-size image.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- http://yann.lecun.com/exdb/mnist/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D85FE2-003F-4AC4-B48F-B5658136D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636271"/>
              </p:ext>
            </p:extLst>
          </p:nvPr>
        </p:nvGraphicFramePr>
        <p:xfrm>
          <a:off x="2214438" y="18322366"/>
          <a:ext cx="22938188" cy="457200"/>
        </p:xfrm>
        <a:graphic>
          <a:graphicData uri="http://schemas.openxmlformats.org/drawingml/2006/table">
            <a:tbl>
              <a:tblPr/>
              <a:tblGrid>
                <a:gridCol w="22938188">
                  <a:extLst>
                    <a:ext uri="{9D8B030D-6E8A-4147-A177-3AD203B41FA5}">
                      <a16:colId xmlns:a16="http://schemas.microsoft.com/office/drawing/2014/main" val="641415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Y. </a:t>
                      </a:r>
                      <a:r>
                        <a:rPr lang="en-US" sz="2400" b="0" dirty="0" err="1"/>
                        <a:t>LeCun</a:t>
                      </a:r>
                      <a:r>
                        <a:rPr lang="en-US" sz="2400" b="0" dirty="0"/>
                        <a:t>, L. </a:t>
                      </a:r>
                      <a:r>
                        <a:rPr lang="en-US" sz="2400" b="0" dirty="0" err="1"/>
                        <a:t>Bottou</a:t>
                      </a:r>
                      <a:r>
                        <a:rPr lang="en-US" sz="2400" b="0" dirty="0"/>
                        <a:t>, Y. </a:t>
                      </a:r>
                      <a:r>
                        <a:rPr lang="en-US" sz="2400" b="0" dirty="0" err="1"/>
                        <a:t>Bengio</a:t>
                      </a:r>
                      <a:r>
                        <a:rPr lang="en-US" sz="2400" b="0" dirty="0"/>
                        <a:t> and P. Haffner: Gradient-Based Learning Applied to Document Recognition, </a:t>
                      </a:r>
                      <a:r>
                        <a:rPr lang="en-US" sz="2400" b="0" i="1" dirty="0"/>
                        <a:t>Proceedings of the IEEE, 86(11):2278-2324, November 1998</a:t>
                      </a:r>
                      <a:endParaRPr lang="en-US" sz="2400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70154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E89BAFA8-4138-4D70-8575-35A055B8A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125" y="9434513"/>
            <a:ext cx="36576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43" name="Picture 3" descr="MNIST sample images">
            <a:extLst>
              <a:ext uri="{FF2B5EF4-FFF2-40B4-BE49-F238E27FC236}">
                <a16:creationId xmlns:a16="http://schemas.microsoft.com/office/drawing/2014/main" id="{85F9A814-BE45-4A33-986B-E2196FC1C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718" y="6583918"/>
            <a:ext cx="12721264" cy="773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B27897-AB72-47A3-9071-100BE1B8FA3F}"/>
              </a:ext>
            </a:extLst>
          </p:cNvPr>
          <p:cNvSpPr/>
          <p:nvPr/>
        </p:nvSpPr>
        <p:spPr>
          <a:xfrm>
            <a:off x="4890052" y="14125479"/>
            <a:ext cx="124172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02122"/>
                </a:solidFill>
                <a:latin typeface="Arial" panose="020B0604020202020204" pitchFamily="34" charset="0"/>
              </a:rPr>
              <a:t>Modified National Institute of Standards and Technology 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7A6B60-E53A-4D22-9974-000902CCB730}"/>
              </a:ext>
            </a:extLst>
          </p:cNvPr>
          <p:cNvSpPr/>
          <p:nvPr/>
        </p:nvSpPr>
        <p:spPr>
          <a:xfrm>
            <a:off x="2214438" y="16788322"/>
            <a:ext cx="18288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202122"/>
                </a:solidFill>
                <a:latin typeface="Arial" panose="020B0604020202020204" pitchFamily="34" charset="0"/>
              </a:rPr>
              <a:t>EMNIST has been published in 2017, which contains 240,000 training images, and 40,000 testing images of handwritten digits and characters.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498179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E53CC80B-1045-44AD-A94E-2F1083279E2A}"/>
              </a:ext>
            </a:extLst>
          </p:cNvPr>
          <p:cNvSpPr/>
          <p:nvPr/>
        </p:nvSpPr>
        <p:spPr bwMode="auto">
          <a:xfrm>
            <a:off x="8994571" y="4792697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tanh</a:t>
            </a:r>
            <a:endParaRPr lang="en-US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BBA0EC1-57D2-4F56-8673-54CC0F0FF263}"/>
              </a:ext>
            </a:extLst>
          </p:cNvPr>
          <p:cNvSpPr/>
          <p:nvPr/>
        </p:nvSpPr>
        <p:spPr bwMode="auto">
          <a:xfrm>
            <a:off x="5470042" y="479266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tanh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LeNet-5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5EE83-CF8A-4637-9CDB-E17B0A1146C8}"/>
              </a:ext>
            </a:extLst>
          </p:cNvPr>
          <p:cNvSpPr/>
          <p:nvPr/>
        </p:nvSpPr>
        <p:spPr>
          <a:xfrm>
            <a:off x="2107094" y="18358944"/>
            <a:ext cx="3317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LeCun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Y.;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Boser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B.;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Denker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J. S.; Henderson, D.; Howard, R. E.; Hubbard, W. &amp;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Jackel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L. D. (1989). Backpropagation applied to handwritten zip code recognition. Neural Computation, 1(4):541-551.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63663-2AC9-4640-9DFC-DC9FB19BDA8D}"/>
              </a:ext>
            </a:extLst>
          </p:cNvPr>
          <p:cNvSpPr txBox="1"/>
          <p:nvPr/>
        </p:nvSpPr>
        <p:spPr>
          <a:xfrm>
            <a:off x="25757526" y="12650773"/>
            <a:ext cx="936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Used by the USPS, maybe the first deployed </a:t>
            </a:r>
            <a:r>
              <a:rPr lang="en-US" sz="3200" dirty="0" err="1"/>
              <a:t>cnn</a:t>
            </a:r>
            <a:r>
              <a:rPr lang="en-US" sz="3200" dirty="0"/>
              <a:t>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70561D-ABA1-4495-923F-2D8B5298273F}"/>
              </a:ext>
            </a:extLst>
          </p:cNvPr>
          <p:cNvSpPr/>
          <p:nvPr/>
        </p:nvSpPr>
        <p:spPr>
          <a:xfrm>
            <a:off x="24790119" y="4492490"/>
            <a:ext cx="11304104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While the architecture of the best performing neural networks today are not the same as that of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LeNet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the network was the starting point for a large number of neural network architectures, and also brought inspiration to the field.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- https://en.wikipedia.org/wiki/LeNet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87FFFF-D2E3-44E1-B5E1-20099C4C8B28}"/>
              </a:ext>
            </a:extLst>
          </p:cNvPr>
          <p:cNvCxnSpPr>
            <a:cxnSpLocks/>
          </p:cNvCxnSpPr>
          <p:nvPr/>
        </p:nvCxnSpPr>
        <p:spPr>
          <a:xfrm>
            <a:off x="3499162" y="743395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35EC73-C7F8-481C-8979-09EBB3C8334A}"/>
              </a:ext>
            </a:extLst>
          </p:cNvPr>
          <p:cNvCxnSpPr>
            <a:cxnSpLocks/>
          </p:cNvCxnSpPr>
          <p:nvPr/>
        </p:nvCxnSpPr>
        <p:spPr>
          <a:xfrm>
            <a:off x="7186737" y="743395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7C23A9-F5ED-4358-85A4-B318760B94CC}"/>
              </a:ext>
            </a:extLst>
          </p:cNvPr>
          <p:cNvCxnSpPr>
            <a:cxnSpLocks/>
          </p:cNvCxnSpPr>
          <p:nvPr/>
        </p:nvCxnSpPr>
        <p:spPr>
          <a:xfrm>
            <a:off x="10703750" y="743395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5EAA-6010-4A0E-9D7E-9CA91577D491}"/>
              </a:ext>
            </a:extLst>
          </p:cNvPr>
          <p:cNvSpPr/>
          <p:nvPr/>
        </p:nvSpPr>
        <p:spPr bwMode="auto">
          <a:xfrm>
            <a:off x="11643874" y="4792669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481AEC-62C5-4DF6-866D-298967F65C6A}"/>
              </a:ext>
            </a:extLst>
          </p:cNvPr>
          <p:cNvCxnSpPr>
            <a:cxnSpLocks/>
          </p:cNvCxnSpPr>
          <p:nvPr/>
        </p:nvCxnSpPr>
        <p:spPr>
          <a:xfrm>
            <a:off x="12543617" y="7433924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97046FA-DDB1-412D-8D56-E35062CFE6D6}"/>
              </a:ext>
            </a:extLst>
          </p:cNvPr>
          <p:cNvSpPr/>
          <p:nvPr/>
        </p:nvSpPr>
        <p:spPr bwMode="auto">
          <a:xfrm>
            <a:off x="13476292" y="4792669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FC1</a:t>
            </a:r>
            <a:endParaRPr lang="en-US" sz="2800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1F2FED-12F3-466E-BD3B-E8C17ADE9B4B}"/>
              </a:ext>
            </a:extLst>
          </p:cNvPr>
          <p:cNvSpPr/>
          <p:nvPr/>
        </p:nvSpPr>
        <p:spPr bwMode="auto">
          <a:xfrm>
            <a:off x="14329233" y="479266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tanh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61B907-AA23-41AD-9E4A-7A3916797B63}"/>
              </a:ext>
            </a:extLst>
          </p:cNvPr>
          <p:cNvCxnSpPr>
            <a:cxnSpLocks/>
          </p:cNvCxnSpPr>
          <p:nvPr/>
        </p:nvCxnSpPr>
        <p:spPr>
          <a:xfrm>
            <a:off x="17863633" y="743391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CA2AE4C-843E-4B39-8B57-289EBD50DE6D}"/>
              </a:ext>
            </a:extLst>
          </p:cNvPr>
          <p:cNvSpPr/>
          <p:nvPr/>
        </p:nvSpPr>
        <p:spPr bwMode="auto">
          <a:xfrm>
            <a:off x="18830867" y="479266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FC3</a:t>
            </a:r>
            <a:endParaRPr lang="en-US" sz="2800" dirty="0">
              <a:latin typeface="Arial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259F99-62C1-426E-ACE2-1BDFF2DED62E}"/>
              </a:ext>
            </a:extLst>
          </p:cNvPr>
          <p:cNvCxnSpPr>
            <a:cxnSpLocks/>
          </p:cNvCxnSpPr>
          <p:nvPr/>
        </p:nvCxnSpPr>
        <p:spPr>
          <a:xfrm>
            <a:off x="19737403" y="743391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59129B8-602A-4CD7-B9B5-AAF9EA7D7503}"/>
              </a:ext>
            </a:extLst>
          </p:cNvPr>
          <p:cNvSpPr txBox="1"/>
          <p:nvPr/>
        </p:nvSpPr>
        <p:spPr>
          <a:xfrm>
            <a:off x="20721719" y="6976238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1C7AB1-5382-4419-8AD4-B9A74616A43A}"/>
              </a:ext>
            </a:extLst>
          </p:cNvPr>
          <p:cNvSpPr/>
          <p:nvPr/>
        </p:nvSpPr>
        <p:spPr bwMode="auto">
          <a:xfrm>
            <a:off x="4583777" y="4792695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CONV1</a:t>
            </a:r>
            <a:endParaRPr lang="en-US" sz="2800" dirty="0">
              <a:latin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175474-5989-4BE2-BB79-50904FF5EBC9}"/>
              </a:ext>
            </a:extLst>
          </p:cNvPr>
          <p:cNvSpPr/>
          <p:nvPr/>
        </p:nvSpPr>
        <p:spPr bwMode="auto">
          <a:xfrm>
            <a:off x="6345268" y="4792697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Ave Pool</a:t>
            </a:r>
          </a:p>
        </p:txBody>
      </p:sp>
      <p:pic>
        <p:nvPicPr>
          <p:cNvPr id="39" name="Picture 3" descr="MNIST sample images">
            <a:extLst>
              <a:ext uri="{FF2B5EF4-FFF2-40B4-BE49-F238E27FC236}">
                <a16:creationId xmlns:a16="http://schemas.microsoft.com/office/drawing/2014/main" id="{57FF5711-7F18-42C8-A409-CC44A3EEFF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3" t="37823" r="60464" b="33723"/>
          <a:stretch/>
        </p:blipFill>
        <p:spPr bwMode="auto">
          <a:xfrm>
            <a:off x="2677877" y="6564922"/>
            <a:ext cx="796972" cy="219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E7229D1-E6C7-4E51-A5A5-956B5436EAE7}"/>
              </a:ext>
            </a:extLst>
          </p:cNvPr>
          <p:cNvSpPr/>
          <p:nvPr/>
        </p:nvSpPr>
        <p:spPr bwMode="auto">
          <a:xfrm>
            <a:off x="8095196" y="4792676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CONV2</a:t>
            </a:r>
            <a:endParaRPr lang="en-US" sz="2800" dirty="0">
              <a:latin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7967EE4-9851-4AEE-8B4B-42A04816797C}"/>
              </a:ext>
            </a:extLst>
          </p:cNvPr>
          <p:cNvSpPr/>
          <p:nvPr/>
        </p:nvSpPr>
        <p:spPr bwMode="auto">
          <a:xfrm>
            <a:off x="9897420" y="4792697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Ave Pool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61C563-47C2-4D6F-8815-A0BC58E97CC1}"/>
              </a:ext>
            </a:extLst>
          </p:cNvPr>
          <p:cNvCxnSpPr>
            <a:cxnSpLocks/>
          </p:cNvCxnSpPr>
          <p:nvPr/>
        </p:nvCxnSpPr>
        <p:spPr>
          <a:xfrm>
            <a:off x="15220850" y="7437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51D3507-D507-4A49-A75C-377C76FE8D04}"/>
              </a:ext>
            </a:extLst>
          </p:cNvPr>
          <p:cNvSpPr/>
          <p:nvPr/>
        </p:nvSpPr>
        <p:spPr bwMode="auto">
          <a:xfrm>
            <a:off x="16153525" y="479664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FC2</a:t>
            </a:r>
            <a:endParaRPr lang="en-US" sz="2800" dirty="0">
              <a:latin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0AEA10-6310-4873-9C27-622E3C71C962}"/>
              </a:ext>
            </a:extLst>
          </p:cNvPr>
          <p:cNvSpPr/>
          <p:nvPr/>
        </p:nvSpPr>
        <p:spPr bwMode="auto">
          <a:xfrm>
            <a:off x="17006466" y="479663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tanh</a:t>
            </a:r>
          </a:p>
        </p:txBody>
      </p:sp>
      <p:graphicFrame>
        <p:nvGraphicFramePr>
          <p:cNvPr id="52" name="Table 52">
            <a:extLst>
              <a:ext uri="{FF2B5EF4-FFF2-40B4-BE49-F238E27FC236}">
                <a16:creationId xmlns:a16="http://schemas.microsoft.com/office/drawing/2014/main" id="{8D993A58-58C5-48CB-8FE8-D4403CCDF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114549"/>
              </p:ext>
            </p:extLst>
          </p:nvPr>
        </p:nvGraphicFramePr>
        <p:xfrm>
          <a:off x="2257567" y="10587658"/>
          <a:ext cx="14109932" cy="743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4966">
                  <a:extLst>
                    <a:ext uri="{9D8B030D-6E8A-4147-A177-3AD203B41FA5}">
                      <a16:colId xmlns:a16="http://schemas.microsoft.com/office/drawing/2014/main" val="1362284886"/>
                    </a:ext>
                  </a:extLst>
                </a:gridCol>
                <a:gridCol w="7054966">
                  <a:extLst>
                    <a:ext uri="{9D8B030D-6E8A-4147-A177-3AD203B41FA5}">
                      <a16:colId xmlns:a16="http://schemas.microsoft.com/office/drawing/2014/main" val="1793830472"/>
                    </a:ext>
                  </a:extLst>
                </a:gridCol>
              </a:tblGrid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Input : Bx1x28x28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81906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CONV1: 5x5, padding 2, stride 1, K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Bx6x28x28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2080820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Ave pool: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Bx6x14x14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41781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CONV2: 5x5, padding 0, stride 1, K =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Bx16x10x10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24594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Ave pool: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Bx16x5x5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892274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FC1: D=120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763827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FC2: D=84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7843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FC3: D=10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563789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852AA87F-6AD6-480A-B8F1-2C422D3517AE}"/>
              </a:ext>
            </a:extLst>
          </p:cNvPr>
          <p:cNvSpPr txBox="1"/>
          <p:nvPr/>
        </p:nvSpPr>
        <p:spPr>
          <a:xfrm>
            <a:off x="16552011" y="11451554"/>
            <a:ext cx="1849733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~60K parameters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Backprop to train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ave</a:t>
            </a:r>
            <a:r>
              <a:rPr lang="en-US" dirty="0"/>
              <a:t> pooling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tanh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flatten and FC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softmax</a:t>
            </a:r>
            <a:r>
              <a:rPr lang="en-US" dirty="0"/>
              <a:t> and CE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number of filters with reduced spatial resolution</a:t>
            </a:r>
          </a:p>
        </p:txBody>
      </p:sp>
    </p:spTree>
    <p:extLst>
      <p:ext uri="{BB962C8B-B14F-4D97-AF65-F5344CB8AC3E}">
        <p14:creationId xmlns:p14="http://schemas.microsoft.com/office/powerpoint/2010/main" val="36908617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 dirty="0"/>
              <a:t>ImageNet Large Scale Visual Recognition Challenge (ILSVRC)</a:t>
            </a:r>
            <a:endParaRPr lang="en-US" sz="6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5EE83-CF8A-4637-9CDB-E17B0A1146C8}"/>
              </a:ext>
            </a:extLst>
          </p:cNvPr>
          <p:cNvSpPr/>
          <p:nvPr/>
        </p:nvSpPr>
        <p:spPr>
          <a:xfrm>
            <a:off x="2107094" y="18358944"/>
            <a:ext cx="3317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LeCun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Y.;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Boser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B.;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Denker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J. S.; Henderson, D.; Howard, R. E.; Hubbard, W. &amp;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Jackel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L. D. (1989). Backpropagation applied to handwritten zip code recognition. Neural Computation, 1(4):541-551.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44FFD1-34B4-4162-B3A0-F5816786BF7A}"/>
              </a:ext>
            </a:extLst>
          </p:cNvPr>
          <p:cNvSpPr/>
          <p:nvPr/>
        </p:nvSpPr>
        <p:spPr>
          <a:xfrm>
            <a:off x="4267196" y="15445287"/>
            <a:ext cx="1151613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romanUcPeriod"/>
            </a:pPr>
            <a:r>
              <a:rPr lang="en-US" sz="4000" u="sng" dirty="0">
                <a:solidFill>
                  <a:srgbClr val="026CA6"/>
                </a:solidFill>
                <a:latin typeface="Helvetica" panose="020B0604020202020204" pitchFamily="34" charset="0"/>
              </a:rPr>
              <a:t>Object localization</a:t>
            </a:r>
            <a:r>
              <a:rPr lang="en-US" sz="4000" dirty="0">
                <a:solidFill>
                  <a:srgbClr val="333333"/>
                </a:solidFill>
                <a:latin typeface="Helvetica" panose="020B0604020202020204" pitchFamily="34" charset="0"/>
              </a:rPr>
              <a:t> for 1000 categories.</a:t>
            </a:r>
          </a:p>
          <a:p>
            <a:pPr>
              <a:buFont typeface="+mj-lt"/>
              <a:buAutoNum type="romanUcPeriod"/>
            </a:pPr>
            <a:r>
              <a:rPr lang="en-US" sz="4000" u="sng" dirty="0">
                <a:solidFill>
                  <a:srgbClr val="026CA6"/>
                </a:solidFill>
                <a:latin typeface="Helvetica" panose="020B0604020202020204" pitchFamily="34" charset="0"/>
              </a:rPr>
              <a:t>Object detection</a:t>
            </a:r>
            <a:r>
              <a:rPr lang="en-US" sz="4000" dirty="0">
                <a:solidFill>
                  <a:srgbClr val="333333"/>
                </a:solidFill>
                <a:latin typeface="Helvetica" panose="020B0604020202020204" pitchFamily="34" charset="0"/>
              </a:rPr>
              <a:t> for 200 fully labeled categories.</a:t>
            </a:r>
          </a:p>
          <a:p>
            <a:pPr>
              <a:buFont typeface="+mj-lt"/>
              <a:buAutoNum type="romanUcPeriod"/>
            </a:pPr>
            <a:r>
              <a:rPr lang="en-US" sz="4000" u="sng" dirty="0">
                <a:solidFill>
                  <a:srgbClr val="026CA6"/>
                </a:solidFill>
                <a:latin typeface="Helvetica" panose="020B0604020202020204" pitchFamily="34" charset="0"/>
              </a:rPr>
              <a:t>Object detection from video</a:t>
            </a:r>
            <a:r>
              <a:rPr lang="en-US" sz="4000" dirty="0">
                <a:solidFill>
                  <a:srgbClr val="333333"/>
                </a:solidFill>
                <a:latin typeface="Helvetica" panose="020B0604020202020204" pitchFamily="34" charset="0"/>
              </a:rPr>
              <a:t> for 30 fully labeled categories.</a:t>
            </a:r>
            <a:endParaRPr 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7DDEF-573B-4440-B494-305EED22C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857" y="4168445"/>
            <a:ext cx="13389117" cy="11109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8C0693-4BBB-4EC5-98D9-24D9552B1A4F}"/>
              </a:ext>
            </a:extLst>
          </p:cNvPr>
          <p:cNvSpPr txBox="1"/>
          <p:nvPr/>
        </p:nvSpPr>
        <p:spPr>
          <a:xfrm>
            <a:off x="17784416" y="4145063"/>
            <a:ext cx="16525461" cy="1394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Running since 2010, currently still run in Kaggle</a:t>
            </a:r>
          </a:p>
          <a:p>
            <a:r>
              <a:rPr lang="en-US" sz="3600" dirty="0">
                <a:hlinkClick r:id="rId4"/>
              </a:rPr>
              <a:t>https://image-net.org/challenges/LSVRC/index.php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>
                <a:hlinkClick r:id="rId5"/>
              </a:rPr>
              <a:t>https://www.kaggle.com/c/imagenet-object-localization-challenge/overview/description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>
                <a:hlinkClick r:id="rId6"/>
              </a:rPr>
              <a:t>https://www.paperswithcode.com/sota/image-classification-on-imagenet?metric=Top%205%20Accuracy</a:t>
            </a:r>
            <a:endParaRPr lang="en-US" sz="3600" dirty="0"/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ILSVRC used 1.2 million training images for 1000 classes, 50,000 validation images, and 150,000 testing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Include object classification, detection and video detection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ImageNet is a dataset of over 15 million labeled high-resolution images belonging to roughly 22,000 categories</a:t>
            </a:r>
          </a:p>
        </p:txBody>
      </p:sp>
    </p:spTree>
    <p:extLst>
      <p:ext uri="{BB962C8B-B14F-4D97-AF65-F5344CB8AC3E}">
        <p14:creationId xmlns:p14="http://schemas.microsoft.com/office/powerpoint/2010/main" val="36085192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Table 52">
            <a:extLst>
              <a:ext uri="{FF2B5EF4-FFF2-40B4-BE49-F238E27FC236}">
                <a16:creationId xmlns:a16="http://schemas.microsoft.com/office/drawing/2014/main" id="{39594201-0120-4F95-98CF-BAE09F2F0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356652"/>
              </p:ext>
            </p:extLst>
          </p:nvPr>
        </p:nvGraphicFramePr>
        <p:xfrm>
          <a:off x="2257814" y="9751639"/>
          <a:ext cx="21980412" cy="91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0206">
                  <a:extLst>
                    <a:ext uri="{9D8B030D-6E8A-4147-A177-3AD203B41FA5}">
                      <a16:colId xmlns:a16="http://schemas.microsoft.com/office/drawing/2014/main" val="1362284886"/>
                    </a:ext>
                  </a:extLst>
                </a:gridCol>
                <a:gridCol w="10990206">
                  <a:extLst>
                    <a:ext uri="{9D8B030D-6E8A-4147-A177-3AD203B41FA5}">
                      <a16:colId xmlns:a16="http://schemas.microsoft.com/office/drawing/2014/main" val="1793830472"/>
                    </a:ext>
                  </a:extLst>
                </a:gridCol>
              </a:tblGrid>
              <a:tr h="702007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Input : Bx3x227x227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81906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CONV1: 11x11, padding 0, stride 4, K = 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Bx96x55x55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2080820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Max pool: 3x3,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Bx96x27x27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41781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CONV2: 5x5, padding 2, stride 1, K = 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Bx256x27x27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24594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Max pool: 3x3,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Bx256x13x13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892274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CONV3: 3x3, padding 1, stride 1, K = 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Bx384x13x13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0622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CONV3: 3x3, padding 1, stride 1, K = 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Bx384x13x13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7395711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CONV3: 3x3, padding 1, stride 1, K = 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Bx256x13x13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5374747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Max pool: 3x3,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Bx256x6x6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7843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FC2: D=4096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Bx4096 </a:t>
                      </a:r>
                      <a:r>
                        <a:rPr lang="en-US" sz="4400" dirty="0">
                          <a:solidFill>
                            <a:srgbClr val="FF0000"/>
                          </a:solidFill>
                        </a:rPr>
                        <a:t>(~62% of total #paras)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3182462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FC1: D=4096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Bx4096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96504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FC3: D=1000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56378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 err="1"/>
              <a:t>AlexNet</a:t>
            </a:r>
            <a:endParaRPr lang="en-US" sz="8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5EE83-CF8A-4637-9CDB-E17B0A1146C8}"/>
              </a:ext>
            </a:extLst>
          </p:cNvPr>
          <p:cNvSpPr/>
          <p:nvPr/>
        </p:nvSpPr>
        <p:spPr>
          <a:xfrm>
            <a:off x="3776868" y="19468964"/>
            <a:ext cx="3317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Alex </a:t>
            </a:r>
            <a:r>
              <a:rPr lang="en-US" sz="2400" dirty="0" err="1"/>
              <a:t>Krizhevsky</a:t>
            </a:r>
            <a:r>
              <a:rPr lang="en-US" sz="2400" dirty="0"/>
              <a:t>, Ilya </a:t>
            </a:r>
            <a:r>
              <a:rPr lang="en-US" sz="2400" dirty="0" err="1"/>
              <a:t>Sutskever</a:t>
            </a:r>
            <a:r>
              <a:rPr lang="en-US" sz="2400" dirty="0"/>
              <a:t>, Geoffrey E. Hinton. ImageNet Classification with Deep Convolutional Neural Networks. </a:t>
            </a:r>
            <a:r>
              <a:rPr lang="en-US" sz="2400" dirty="0" err="1"/>
              <a:t>NeuIPS</a:t>
            </a:r>
            <a:r>
              <a:rPr lang="en-US" sz="2400" dirty="0"/>
              <a:t> 2012.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E7853F-AAEA-45D0-AD6A-FA650D4B54C5}"/>
              </a:ext>
            </a:extLst>
          </p:cNvPr>
          <p:cNvGrpSpPr/>
          <p:nvPr/>
        </p:nvGrpSpPr>
        <p:grpSpPr>
          <a:xfrm>
            <a:off x="2146973" y="3675106"/>
            <a:ext cx="30572735" cy="5286532"/>
            <a:chOff x="2146973" y="3675106"/>
            <a:chExt cx="30572735" cy="52865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449A2CB-9E0A-4697-AA6D-E973B3BCC477}"/>
                </a:ext>
              </a:extLst>
            </p:cNvPr>
            <p:cNvSpPr/>
            <p:nvPr/>
          </p:nvSpPr>
          <p:spPr bwMode="auto">
            <a:xfrm>
              <a:off x="10347043" y="367513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6699A72-68AF-42A8-ACF9-80C88B29CA62}"/>
                </a:ext>
              </a:extLst>
            </p:cNvPr>
            <p:cNvSpPr/>
            <p:nvPr/>
          </p:nvSpPr>
          <p:spPr bwMode="auto">
            <a:xfrm>
              <a:off x="6822514" y="3675110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346D334-AD11-402E-B9C6-31F6485C1E24}"/>
                </a:ext>
              </a:extLst>
            </p:cNvPr>
            <p:cNvCxnSpPr>
              <a:cxnSpLocks/>
            </p:cNvCxnSpPr>
            <p:nvPr/>
          </p:nvCxnSpPr>
          <p:spPr>
            <a:xfrm>
              <a:off x="4851634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B2E8077-FC0C-4D45-95A2-415EFB2C0B83}"/>
                </a:ext>
              </a:extLst>
            </p:cNvPr>
            <p:cNvCxnSpPr>
              <a:cxnSpLocks/>
            </p:cNvCxnSpPr>
            <p:nvPr/>
          </p:nvCxnSpPr>
          <p:spPr>
            <a:xfrm>
              <a:off x="8539209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FADEA4-AEEB-4417-A99F-AD1B347ACB67}"/>
                </a:ext>
              </a:extLst>
            </p:cNvPr>
            <p:cNvCxnSpPr>
              <a:cxnSpLocks/>
            </p:cNvCxnSpPr>
            <p:nvPr/>
          </p:nvCxnSpPr>
          <p:spPr>
            <a:xfrm>
              <a:off x="12190520" y="638692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DE9978-3CC3-401F-A4E2-8BBCFC2B3878}"/>
                </a:ext>
              </a:extLst>
            </p:cNvPr>
            <p:cNvSpPr/>
            <p:nvPr/>
          </p:nvSpPr>
          <p:spPr bwMode="auto">
            <a:xfrm>
              <a:off x="20168524" y="3675148"/>
              <a:ext cx="796972" cy="5282511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Flatten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378C513-2A06-4414-8C57-3AE12D817C73}"/>
                </a:ext>
              </a:extLst>
            </p:cNvPr>
            <p:cNvCxnSpPr>
              <a:cxnSpLocks/>
            </p:cNvCxnSpPr>
            <p:nvPr/>
          </p:nvCxnSpPr>
          <p:spPr>
            <a:xfrm>
              <a:off x="21068267" y="6316403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6E8D616-CAC7-4BB1-9D10-1760F84340E6}"/>
                </a:ext>
              </a:extLst>
            </p:cNvPr>
            <p:cNvSpPr/>
            <p:nvPr/>
          </p:nvSpPr>
          <p:spPr bwMode="auto">
            <a:xfrm>
              <a:off x="22000942" y="3675148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8A33C7-30D0-47AD-921F-5CA9EDF3130B}"/>
                </a:ext>
              </a:extLst>
            </p:cNvPr>
            <p:cNvSpPr/>
            <p:nvPr/>
          </p:nvSpPr>
          <p:spPr bwMode="auto">
            <a:xfrm>
              <a:off x="22853883" y="3675139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0B78888-6ED6-4174-B76A-FA45DA1E9A82}"/>
                </a:ext>
              </a:extLst>
            </p:cNvPr>
            <p:cNvCxnSpPr>
              <a:cxnSpLocks/>
            </p:cNvCxnSpPr>
            <p:nvPr/>
          </p:nvCxnSpPr>
          <p:spPr>
            <a:xfrm>
              <a:off x="2638828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7C7BB2C-D2B4-4BCE-8D55-F61B39988C1D}"/>
                </a:ext>
              </a:extLst>
            </p:cNvPr>
            <p:cNvSpPr/>
            <p:nvPr/>
          </p:nvSpPr>
          <p:spPr bwMode="auto">
            <a:xfrm>
              <a:off x="27355517" y="3675139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FC3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DBCE267-3256-4865-AE55-2302D2DD4212}"/>
                </a:ext>
              </a:extLst>
            </p:cNvPr>
            <p:cNvCxnSpPr>
              <a:cxnSpLocks/>
            </p:cNvCxnSpPr>
            <p:nvPr/>
          </p:nvCxnSpPr>
          <p:spPr>
            <a:xfrm>
              <a:off x="2826205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6CDDE4-A9CE-46C4-8FD7-75C4A7197E03}"/>
                </a:ext>
              </a:extLst>
            </p:cNvPr>
            <p:cNvSpPr txBox="1"/>
            <p:nvPr/>
          </p:nvSpPr>
          <p:spPr>
            <a:xfrm>
              <a:off x="29377511" y="5443249"/>
              <a:ext cx="334219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Logits</a:t>
              </a:r>
            </a:p>
            <a:p>
              <a:r>
                <a:rPr lang="en-US" dirty="0"/>
                <a:t>Bx1000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C7BA40-E6CD-4917-9CF9-BAB041AE551F}"/>
                </a:ext>
              </a:extLst>
            </p:cNvPr>
            <p:cNvSpPr/>
            <p:nvPr/>
          </p:nvSpPr>
          <p:spPr bwMode="auto">
            <a:xfrm>
              <a:off x="5936249" y="3675136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AFBD403-6C52-447B-B9B0-CE2409DD8617}"/>
                </a:ext>
              </a:extLst>
            </p:cNvPr>
            <p:cNvSpPr/>
            <p:nvPr/>
          </p:nvSpPr>
          <p:spPr bwMode="auto">
            <a:xfrm>
              <a:off x="769774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BD900FB-BA1E-4CD8-8777-01E9AE7BC3CD}"/>
                </a:ext>
              </a:extLst>
            </p:cNvPr>
            <p:cNvSpPr/>
            <p:nvPr/>
          </p:nvSpPr>
          <p:spPr bwMode="auto">
            <a:xfrm>
              <a:off x="9447668" y="367511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2311ED7-D276-43A7-90DF-409BCE1BF492}"/>
                </a:ext>
              </a:extLst>
            </p:cNvPr>
            <p:cNvSpPr/>
            <p:nvPr/>
          </p:nvSpPr>
          <p:spPr bwMode="auto">
            <a:xfrm>
              <a:off x="11249892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A66BED-6A33-4DA4-87E2-D408060A56F4}"/>
                </a:ext>
              </a:extLst>
            </p:cNvPr>
            <p:cNvCxnSpPr>
              <a:cxnSpLocks/>
            </p:cNvCxnSpPr>
            <p:nvPr/>
          </p:nvCxnSpPr>
          <p:spPr>
            <a:xfrm>
              <a:off x="23745500" y="632038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1A78546-0EB1-4371-AD66-B6376B308FD5}"/>
                </a:ext>
              </a:extLst>
            </p:cNvPr>
            <p:cNvSpPr/>
            <p:nvPr/>
          </p:nvSpPr>
          <p:spPr bwMode="auto">
            <a:xfrm>
              <a:off x="24678175" y="3679127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F9B4B85-EB0D-42BC-B8F0-F29490A09E14}"/>
                </a:ext>
              </a:extLst>
            </p:cNvPr>
            <p:cNvSpPr/>
            <p:nvPr/>
          </p:nvSpPr>
          <p:spPr bwMode="auto">
            <a:xfrm>
              <a:off x="25531116" y="367911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61B94A4-C907-4128-B041-6711CE22C668}"/>
                </a:ext>
              </a:extLst>
            </p:cNvPr>
            <p:cNvSpPr txBox="1"/>
            <p:nvPr/>
          </p:nvSpPr>
          <p:spPr>
            <a:xfrm>
              <a:off x="2146973" y="6125312"/>
              <a:ext cx="243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Bx3x227x227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0E3BCB-A843-42C1-9032-DE3E913A3B26}"/>
                </a:ext>
              </a:extLst>
            </p:cNvPr>
            <p:cNvSpPr/>
            <p:nvPr/>
          </p:nvSpPr>
          <p:spPr bwMode="auto">
            <a:xfrm>
              <a:off x="13077850" y="3675109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CONV3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1056E8-62C4-4754-9497-F2F67CD64007}"/>
                </a:ext>
              </a:extLst>
            </p:cNvPr>
            <p:cNvSpPr/>
            <p:nvPr/>
          </p:nvSpPr>
          <p:spPr bwMode="auto">
            <a:xfrm>
              <a:off x="13952991" y="367510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8A0A29-A7DB-41F4-AE48-15B16D638571}"/>
                </a:ext>
              </a:extLst>
            </p:cNvPr>
            <p:cNvSpPr/>
            <p:nvPr/>
          </p:nvSpPr>
          <p:spPr bwMode="auto">
            <a:xfrm>
              <a:off x="14827778" y="367510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CONV4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EE87FD-FE99-4988-B60B-17FE97BAEE81}"/>
                </a:ext>
              </a:extLst>
            </p:cNvPr>
            <p:cNvSpPr/>
            <p:nvPr/>
          </p:nvSpPr>
          <p:spPr bwMode="auto">
            <a:xfrm>
              <a:off x="15702919" y="3675107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D6E5959-9900-4200-B59E-F00C3C53B9D7}"/>
                </a:ext>
              </a:extLst>
            </p:cNvPr>
            <p:cNvSpPr/>
            <p:nvPr/>
          </p:nvSpPr>
          <p:spPr bwMode="auto">
            <a:xfrm>
              <a:off x="16562679" y="367510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CONV5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2B7FBC0-9405-44B9-AAA7-0C1E583A4F4B}"/>
                </a:ext>
              </a:extLst>
            </p:cNvPr>
            <p:cNvSpPr/>
            <p:nvPr/>
          </p:nvSpPr>
          <p:spPr bwMode="auto">
            <a:xfrm>
              <a:off x="17437820" y="367510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3A4AB22-B26F-4E52-9F58-579B27180CDD}"/>
                </a:ext>
              </a:extLst>
            </p:cNvPr>
            <p:cNvSpPr/>
            <p:nvPr/>
          </p:nvSpPr>
          <p:spPr bwMode="auto">
            <a:xfrm>
              <a:off x="1831290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451206A-D009-40D3-9ACD-DCB975252DD9}"/>
                </a:ext>
              </a:extLst>
            </p:cNvPr>
            <p:cNvCxnSpPr>
              <a:cxnSpLocks/>
            </p:cNvCxnSpPr>
            <p:nvPr/>
          </p:nvCxnSpPr>
          <p:spPr>
            <a:xfrm>
              <a:off x="19204517" y="6390367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DC8A980-C3B8-4077-9A21-9A50C1FBD8EA}"/>
              </a:ext>
            </a:extLst>
          </p:cNvPr>
          <p:cNvSpPr/>
          <p:nvPr/>
        </p:nvSpPr>
        <p:spPr>
          <a:xfrm>
            <a:off x="24914086" y="10675709"/>
            <a:ext cx="7964557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~</a:t>
            </a:r>
            <a:r>
              <a:rPr lang="en-US" sz="4400" strike="sngStrike" dirty="0"/>
              <a:t>60K</a:t>
            </a:r>
            <a:r>
              <a:rPr lang="en-US" sz="4400" dirty="0"/>
              <a:t> 61M parameters</a:t>
            </a:r>
          </a:p>
          <a:p>
            <a:endParaRPr lang="en-US" sz="3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Backprop to train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</a:t>
            </a:r>
            <a:r>
              <a:rPr lang="en-US" sz="3600" strike="sngStrike" dirty="0" err="1"/>
              <a:t>ave</a:t>
            </a:r>
            <a:r>
              <a:rPr lang="en-US" sz="3600" dirty="0"/>
              <a:t> max pooling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</a:t>
            </a:r>
            <a:r>
              <a:rPr lang="en-US" sz="3600" strike="sngStrike" dirty="0"/>
              <a:t>tanh</a:t>
            </a:r>
            <a:r>
              <a:rPr lang="en-US" sz="3600" dirty="0"/>
              <a:t> </a:t>
            </a:r>
            <a:r>
              <a:rPr lang="en-US" sz="3600" dirty="0" err="1"/>
              <a:t>ReLU</a:t>
            </a:r>
            <a:endParaRPr lang="en-US" sz="3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flatten and FC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</a:t>
            </a:r>
            <a:r>
              <a:rPr lang="en-US" sz="3600" dirty="0" err="1"/>
              <a:t>softmax</a:t>
            </a:r>
            <a:r>
              <a:rPr lang="en-US" sz="3600" dirty="0"/>
              <a:t> and CE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Increase number of filters with reduced spatial resolution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Much bigger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Data augmentation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Use GPU for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F0"/>
                </a:solidFill>
              </a:rPr>
              <a:t>Much larger dataset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747A1424-04F0-4306-9B2B-12B251AA8580}"/>
              </a:ext>
            </a:extLst>
          </p:cNvPr>
          <p:cNvSpPr/>
          <p:nvPr/>
        </p:nvSpPr>
        <p:spPr>
          <a:xfrm>
            <a:off x="32322052" y="12085982"/>
            <a:ext cx="556591" cy="4797287"/>
          </a:xfrm>
          <a:prstGeom prst="rightBrace">
            <a:avLst>
              <a:gd name="adj1" fmla="val 72619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6406A1-2F99-4EF2-8A5F-68AF0CABDCC6}"/>
              </a:ext>
            </a:extLst>
          </p:cNvPr>
          <p:cNvSpPr txBox="1"/>
          <p:nvPr/>
        </p:nvSpPr>
        <p:spPr>
          <a:xfrm>
            <a:off x="33170191" y="13632670"/>
            <a:ext cx="2531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Training and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80047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 err="1"/>
              <a:t>GoogLeNet</a:t>
            </a:r>
            <a:r>
              <a:rPr lang="en-US" altLang="zh-CN" sz="13800" dirty="0"/>
              <a:t>, 2014</a:t>
            </a:r>
            <a:endParaRPr lang="en-US" sz="13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CAC11-041E-44D6-9FA4-2DC69572B0F0}"/>
              </a:ext>
            </a:extLst>
          </p:cNvPr>
          <p:cNvSpPr txBox="1"/>
          <p:nvPr/>
        </p:nvSpPr>
        <p:spPr>
          <a:xfrm>
            <a:off x="27008150" y="14466099"/>
            <a:ext cx="5684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11.7% </a:t>
            </a:r>
            <a:r>
              <a:rPr lang="en-US" dirty="0">
                <a:sym typeface="Wingdings" panose="05000000000000000000" pitchFamily="2" charset="2"/>
              </a:rPr>
              <a:t> 6.7%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923BE1-7B6B-43FD-A395-7AE6EBDA7A5C}"/>
              </a:ext>
            </a:extLst>
          </p:cNvPr>
          <p:cNvSpPr txBox="1"/>
          <p:nvPr/>
        </p:nvSpPr>
        <p:spPr>
          <a:xfrm>
            <a:off x="2998771" y="12388607"/>
            <a:ext cx="1690347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Go deeper and </a:t>
            </a:r>
            <a:r>
              <a:rPr lang="en-US" b="1" dirty="0"/>
              <a:t>go wider</a:t>
            </a:r>
            <a:r>
              <a:rPr lang="en-US" dirty="0"/>
              <a:t> !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22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Inception module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Extensively using 1x1 conv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Remove the expensive FC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intermediate feature maps for loss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~5M parameters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3C8520-893B-42EA-8FD7-5019DED2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569868" y="-6746282"/>
            <a:ext cx="8326347" cy="2945744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1FBA79F-B07A-4112-A5BC-502F0AA26985}"/>
              </a:ext>
            </a:extLst>
          </p:cNvPr>
          <p:cNvSpPr/>
          <p:nvPr/>
        </p:nvSpPr>
        <p:spPr bwMode="auto">
          <a:xfrm>
            <a:off x="30540960" y="10097589"/>
            <a:ext cx="2573383" cy="1754326"/>
          </a:xfrm>
          <a:prstGeom prst="ellipse">
            <a:avLst/>
          </a:prstGeom>
          <a:solidFill>
            <a:srgbClr val="00B0F0"/>
          </a:solidFill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loss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4716B9B3-8C06-4606-AD21-96D0E073FCCE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30143858" y="8413795"/>
            <a:ext cx="2969172" cy="39841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4BE6CE3A-14D1-40A6-86EB-60D146000006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26256343" y="9490165"/>
            <a:ext cx="4284617" cy="1484587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82F04D89-1BEC-46FB-ABFC-A8B304EFD40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9902245" y="10395406"/>
            <a:ext cx="11015578" cy="1199594"/>
          </a:xfrm>
          <a:prstGeom prst="curvedConnector4">
            <a:avLst>
              <a:gd name="adj1" fmla="val 48289"/>
              <a:gd name="adj2" fmla="val 119056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479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To be continued …</a:t>
            </a:r>
            <a:endParaRPr lang="en-US" sz="107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0D7CEF0-4F58-452B-8F58-F806148C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413" y="5315439"/>
            <a:ext cx="24687621" cy="109825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615CBC-3F59-4304-8B23-1FEB74B37B51}"/>
              </a:ext>
            </a:extLst>
          </p:cNvPr>
          <p:cNvSpPr/>
          <p:nvPr/>
        </p:nvSpPr>
        <p:spPr bwMode="auto">
          <a:xfrm>
            <a:off x="13014960" y="5547360"/>
            <a:ext cx="19324320" cy="10750653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7469F-756F-4BDE-9B0C-AE074C026993}"/>
              </a:ext>
            </a:extLst>
          </p:cNvPr>
          <p:cNvSpPr txBox="1"/>
          <p:nvPr/>
        </p:nvSpPr>
        <p:spPr>
          <a:xfrm>
            <a:off x="29300557" y="10084904"/>
            <a:ext cx="2385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8897704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 err="1"/>
              <a:t>GoogLeNet</a:t>
            </a:r>
            <a:r>
              <a:rPr lang="en-US" altLang="zh-CN" sz="13800" dirty="0"/>
              <a:t>, 2014</a:t>
            </a:r>
            <a:endParaRPr lang="en-US" sz="13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5ADCD5-3F7E-499A-A026-8836DE4702CA}"/>
              </a:ext>
            </a:extLst>
          </p:cNvPr>
          <p:cNvGrpSpPr/>
          <p:nvPr/>
        </p:nvGrpSpPr>
        <p:grpSpPr>
          <a:xfrm>
            <a:off x="7902893" y="3962957"/>
            <a:ext cx="18497142" cy="4371146"/>
            <a:chOff x="3004321" y="3819265"/>
            <a:chExt cx="30110022" cy="83263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3C8520-893B-42EA-8FD7-5019DED22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3569868" y="-6746282"/>
              <a:ext cx="8326347" cy="2945744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FBA79F-B07A-4112-A5BC-502F0AA26985}"/>
                </a:ext>
              </a:extLst>
            </p:cNvPr>
            <p:cNvSpPr/>
            <p:nvPr/>
          </p:nvSpPr>
          <p:spPr bwMode="auto">
            <a:xfrm>
              <a:off x="30540960" y="10097589"/>
              <a:ext cx="2573383" cy="1754326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3200" dirty="0">
                  <a:latin typeface="Arial"/>
                </a:rPr>
                <a:t>loss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716B9B3-8C06-4606-AD21-96D0E073FCC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6200000" flipH="1">
              <a:off x="30143858" y="8413795"/>
              <a:ext cx="2969172" cy="398415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BE6CE3A-14D1-40A6-86EB-60D146000006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26256343" y="9490165"/>
              <a:ext cx="4284617" cy="1484587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82F04D89-1BEC-46FB-ABFC-A8B304EFD40B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19902245" y="10395406"/>
              <a:ext cx="11015578" cy="1199594"/>
            </a:xfrm>
            <a:prstGeom prst="curvedConnector4">
              <a:avLst>
                <a:gd name="adj1" fmla="val 48289"/>
                <a:gd name="adj2" fmla="val 119056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1C67C1A-04D5-4909-AF18-A49B4F096D82}"/>
              </a:ext>
            </a:extLst>
          </p:cNvPr>
          <p:cNvSpPr/>
          <p:nvPr/>
        </p:nvSpPr>
        <p:spPr bwMode="auto">
          <a:xfrm>
            <a:off x="7902893" y="5547777"/>
            <a:ext cx="3592421" cy="1863570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3BA9E-CF70-454E-A797-8BDFA2F97FEE}"/>
              </a:ext>
            </a:extLst>
          </p:cNvPr>
          <p:cNvSpPr txBox="1"/>
          <p:nvPr/>
        </p:nvSpPr>
        <p:spPr>
          <a:xfrm>
            <a:off x="2455817" y="8490857"/>
            <a:ext cx="996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Staring phase: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464898-73F3-4E54-88EC-6BB88540D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380" y="9039503"/>
            <a:ext cx="3105150" cy="9505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4BED54-831A-4166-BDB3-F99D3791B846}"/>
              </a:ext>
            </a:extLst>
          </p:cNvPr>
          <p:cNvSpPr txBox="1"/>
          <p:nvPr/>
        </p:nvSpPr>
        <p:spPr>
          <a:xfrm>
            <a:off x="11495314" y="17478103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3x224x224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469665-23E2-47A4-B7A2-F35F703517E3}"/>
              </a:ext>
            </a:extLst>
          </p:cNvPr>
          <p:cNvSpPr txBox="1"/>
          <p:nvPr/>
        </p:nvSpPr>
        <p:spPr>
          <a:xfrm>
            <a:off x="11495314" y="15690133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64x112x112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6155FD-1C96-4E16-BBD8-FC60F4E02B14}"/>
              </a:ext>
            </a:extLst>
          </p:cNvPr>
          <p:cNvSpPr txBox="1"/>
          <p:nvPr/>
        </p:nvSpPr>
        <p:spPr>
          <a:xfrm>
            <a:off x="11508377" y="14579295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64x56x56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9D6F32-3267-417C-B6BC-74A505FC0373}"/>
              </a:ext>
            </a:extLst>
          </p:cNvPr>
          <p:cNvSpPr txBox="1"/>
          <p:nvPr/>
        </p:nvSpPr>
        <p:spPr>
          <a:xfrm>
            <a:off x="11495312" y="11118133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192x56x56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E77801-1F44-4088-BE7E-08F192BD5D02}"/>
              </a:ext>
            </a:extLst>
          </p:cNvPr>
          <p:cNvSpPr txBox="1"/>
          <p:nvPr/>
        </p:nvSpPr>
        <p:spPr>
          <a:xfrm>
            <a:off x="11612878" y="8383112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B58DE0-5B51-4151-9CE0-3DB0155412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92" r="1"/>
          <a:stretch/>
        </p:blipFill>
        <p:spPr bwMode="auto">
          <a:xfrm>
            <a:off x="24446568" y="13020403"/>
            <a:ext cx="310515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9311EE-9A75-4677-A361-30AD4A2B42F5}"/>
              </a:ext>
            </a:extLst>
          </p:cNvPr>
          <p:cNvSpPr txBox="1"/>
          <p:nvPr/>
        </p:nvSpPr>
        <p:spPr>
          <a:xfrm>
            <a:off x="18059101" y="14800518"/>
            <a:ext cx="10998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Local response normalization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8AE226-C6AA-46E1-A68F-85DAA83B6A87}"/>
              </a:ext>
            </a:extLst>
          </p:cNvPr>
          <p:cNvSpPr/>
          <p:nvPr/>
        </p:nvSpPr>
        <p:spPr>
          <a:xfrm>
            <a:off x="21410022" y="17631976"/>
            <a:ext cx="8791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https://www.quora.com/What-is-local-response-normalization</a:t>
            </a:r>
          </a:p>
        </p:txBody>
      </p:sp>
    </p:spTree>
    <p:extLst>
      <p:ext uri="{BB962C8B-B14F-4D97-AF65-F5344CB8AC3E}">
        <p14:creationId xmlns:p14="http://schemas.microsoft.com/office/powerpoint/2010/main" val="6286838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27670</TotalTime>
  <Words>7823</Words>
  <Application>Microsoft Office PowerPoint</Application>
  <PresentationFormat>Custom</PresentationFormat>
  <Paragraphs>3216</Paragraphs>
  <Slides>81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1" baseType="lpstr">
      <vt:lpstr>charter</vt:lpstr>
      <vt:lpstr>ColfaxAI</vt:lpstr>
      <vt:lpstr>Lucida Grande</vt:lpstr>
      <vt:lpstr>Arial</vt:lpstr>
      <vt:lpstr>Calibri</vt:lpstr>
      <vt:lpstr>Cambria Math</vt:lpstr>
      <vt:lpstr>Helvetica</vt:lpstr>
      <vt:lpstr>Times New Roman</vt:lpstr>
      <vt:lpstr>Wingdings</vt:lpstr>
      <vt:lpstr>Office Theme</vt:lpstr>
      <vt:lpstr>PowerPoint Presentation</vt:lpstr>
      <vt:lpstr>Outline</vt:lpstr>
      <vt:lpstr>ImageNet winners</vt:lpstr>
      <vt:lpstr>Z-F net, 2013</vt:lpstr>
      <vt:lpstr>Z-F net paper has other contributions</vt:lpstr>
      <vt:lpstr>VGG net, 2014</vt:lpstr>
      <vt:lpstr>VGG net, 2014</vt:lpstr>
      <vt:lpstr>GoogLeNet, 2014</vt:lpstr>
      <vt:lpstr>GoogLeNet, 2014</vt:lpstr>
      <vt:lpstr>GoogLeNet, 2014</vt:lpstr>
      <vt:lpstr>Google Inception net, 2014</vt:lpstr>
      <vt:lpstr>Google Inception net, 2014</vt:lpstr>
      <vt:lpstr>Resnet, 2015</vt:lpstr>
      <vt:lpstr>Resnet : residual connection</vt:lpstr>
      <vt:lpstr>Resnet : residual connection</vt:lpstr>
      <vt:lpstr>Resnet : residual connection</vt:lpstr>
      <vt:lpstr>Resnet : with batch normalization</vt:lpstr>
      <vt:lpstr>ResNeXt 2016 : wider network with skip connection</vt:lpstr>
      <vt:lpstr>DenseNet : Densely Connected Convolutional Networks</vt:lpstr>
      <vt:lpstr>SENet 2017 : Squeeze-and-Excitation Network </vt:lpstr>
      <vt:lpstr>Many other models in Pytorch model zoo</vt:lpstr>
      <vt:lpstr>Another dimension: training speed</vt:lpstr>
      <vt:lpstr>Mobile net : depth-wise separable convolution</vt:lpstr>
      <vt:lpstr>Group convolution and depth-wise convolution</vt:lpstr>
      <vt:lpstr>Deep-wise convolution</vt:lpstr>
      <vt:lpstr>Shuffle Net : further reduce computation for 1x1 conv</vt:lpstr>
      <vt:lpstr>Squeeze net : AlexNet accuracy with 50x less #paras</vt:lpstr>
      <vt:lpstr>Efficient Net</vt:lpstr>
      <vt:lpstr>Efficient Net</vt:lpstr>
      <vt:lpstr>Training efficiency improves</vt:lpstr>
      <vt:lpstr>Revisit image classification</vt:lpstr>
      <vt:lpstr>FC layer is not efficient for image</vt:lpstr>
      <vt:lpstr>Spatially invariant feature detection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layer with multiple channels</vt:lpstr>
      <vt:lpstr>Padding</vt:lpstr>
      <vt:lpstr>Stride</vt:lpstr>
      <vt:lpstr>Stride</vt:lpstr>
      <vt:lpstr>Stride</vt:lpstr>
      <vt:lpstr>Determine the output size</vt:lpstr>
      <vt:lpstr>Multiple kernels</vt:lpstr>
      <vt:lpstr>Multiple CONV layers can be stacked</vt:lpstr>
      <vt:lpstr>Receptive field</vt:lpstr>
      <vt:lpstr>1D and 3D convolution</vt:lpstr>
      <vt:lpstr>Dilated convolution</vt:lpstr>
      <vt:lpstr>Transpose convolution</vt:lpstr>
      <vt:lpstr>Transpose convolution</vt:lpstr>
      <vt:lpstr>Convolution is shift-invariant, not for rotation and scale</vt:lpstr>
      <vt:lpstr>Data augmentation</vt:lpstr>
      <vt:lpstr>Data augmentation</vt:lpstr>
      <vt:lpstr>Pooling : another way to reduce computation</vt:lpstr>
      <vt:lpstr>PowerPoint Presentation</vt:lpstr>
      <vt:lpstr>PowerPoint Presentation</vt:lpstr>
      <vt:lpstr>Use interpolation to resize images</vt:lpstr>
      <vt:lpstr>Layers to adjust image size</vt:lpstr>
      <vt:lpstr>Batch Normalization</vt:lpstr>
      <vt:lpstr>Batch Normalization</vt:lpstr>
      <vt:lpstr>Batch Normalization: if we need normalized features, add a layer to enforce it</vt:lpstr>
      <vt:lpstr>Batch Normalization: if we need normalized features, add a layer to enforce it</vt:lpstr>
      <vt:lpstr>Batch Normalization: if we need normalized features, add a layer to enforce it</vt:lpstr>
      <vt:lpstr>Model with BN layer</vt:lpstr>
      <vt:lpstr>From BN paper</vt:lpstr>
      <vt:lpstr>Model evaluation and training</vt:lpstr>
      <vt:lpstr>More feature normalization</vt:lpstr>
      <vt:lpstr>CNN leads to the revolution of deep learning</vt:lpstr>
      <vt:lpstr>LeNet and MNIST datasets</vt:lpstr>
      <vt:lpstr>LeNet-5</vt:lpstr>
      <vt:lpstr>ImageNet Large Scale Visual Recognition Challenge (ILSVRC)</vt:lpstr>
      <vt:lpstr>AlexNet</vt:lpstr>
      <vt:lpstr>To be continued …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2914</cp:revision>
  <dcterms:created xsi:type="dcterms:W3CDTF">2010-08-11T18:35:55Z</dcterms:created>
  <dcterms:modified xsi:type="dcterms:W3CDTF">2021-06-24T03:53:37Z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